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heme/theme2.xml" ContentType="application/vnd.openxmlformats-officedocument.theme+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notesSlides/notesSlide1.xml" ContentType="application/vnd.openxmlformats-officedocument.presentationml.notesSlide+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notesSlides/notesSlide2.xml" ContentType="application/vnd.openxmlformats-officedocument.presentationml.notesSlide+xml"/>
  <Override PartName="/ppt/tags/tag16.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9"/>
  </p:notesMasterIdLst>
  <p:sldIdLst>
    <p:sldId id="256" r:id="rId2"/>
    <p:sldId id="825" r:id="rId3"/>
    <p:sldId id="257" r:id="rId4"/>
    <p:sldId id="276" r:id="rId5"/>
    <p:sldId id="847" r:id="rId6"/>
    <p:sldId id="850" r:id="rId7"/>
    <p:sldId id="848" r:id="rId8"/>
    <p:sldId id="852" r:id="rId9"/>
    <p:sldId id="849" r:id="rId10"/>
    <p:sldId id="851" r:id="rId11"/>
    <p:sldId id="827" r:id="rId12"/>
    <p:sldId id="838" r:id="rId13"/>
    <p:sldId id="840" r:id="rId14"/>
    <p:sldId id="841" r:id="rId15"/>
    <p:sldId id="826" r:id="rId16"/>
    <p:sldId id="275" r:id="rId17"/>
    <p:sldId id="268"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A0505"/>
    <a:srgbClr val="404040"/>
    <a:srgbClr val="6C6C6C"/>
    <a:srgbClr val="F9080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916"/>
    <p:restoredTop sz="96327"/>
  </p:normalViewPr>
  <p:slideViewPr>
    <p:cSldViewPr snapToGrid="0" snapToObjects="1">
      <p:cViewPr varScale="1">
        <p:scale>
          <a:sx n="72" d="100"/>
          <a:sy n="72" d="100"/>
        </p:scale>
        <p:origin x="786"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CA5D75C-18D2-4644-890E-D1B9FA9E0EFD}" type="datetimeFigureOut">
              <a:rPr lang="zh-CN" altLang="en-US" smtClean="0"/>
              <a:t>2022/8/11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6A09455-7A00-4900-A593-4226D16CF558}" type="slidenum">
              <a:rPr lang="zh-CN" altLang="en-US" smtClean="0"/>
              <a:t>‹#›</a:t>
            </a:fld>
            <a:endParaRPr lang="zh-CN" altLang="en-US"/>
          </a:p>
        </p:txBody>
      </p:sp>
    </p:spTree>
    <p:extLst>
      <p:ext uri="{BB962C8B-B14F-4D97-AF65-F5344CB8AC3E}">
        <p14:creationId xmlns:p14="http://schemas.microsoft.com/office/powerpoint/2010/main" val="42448491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en-US" altLang="zh-CN">
              <a:sym typeface="+mn-ea"/>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en-US" altLang="zh-CN">
              <a:sym typeface="+mn-ea"/>
            </a:endParaRPr>
          </a:p>
        </p:txBody>
      </p:sp>
    </p:spTree>
    <p:extLst>
      <p:ext uri="{BB962C8B-B14F-4D97-AF65-F5344CB8AC3E}">
        <p14:creationId xmlns:p14="http://schemas.microsoft.com/office/powerpoint/2010/main" val="147439512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11.jpg"/><Relationship Id="rId3" Type="http://schemas.openxmlformats.org/officeDocument/2006/relationships/image" Target="../media/image1.png"/><Relationship Id="rId7" Type="http://schemas.openxmlformats.org/officeDocument/2006/relationships/image" Target="../media/image10.jp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9.jpg"/><Relationship Id="rId5" Type="http://schemas.openxmlformats.org/officeDocument/2006/relationships/image" Target="../media/image8.jpg"/><Relationship Id="rId4" Type="http://schemas.openxmlformats.org/officeDocument/2006/relationships/image" Target="../media/image7.jpg"/><Relationship Id="rId9" Type="http://schemas.openxmlformats.org/officeDocument/2006/relationships/image" Target="../media/image12.jp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17.jpg"/><Relationship Id="rId2" Type="http://schemas.openxmlformats.org/officeDocument/2006/relationships/image" Target="../media/image13.jpg"/><Relationship Id="rId1" Type="http://schemas.openxmlformats.org/officeDocument/2006/relationships/slideMaster" Target="../slideMasters/slideMaster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slideMaster" Target="../slideMasters/slideMaster1.xml"/><Relationship Id="rId5" Type="http://schemas.openxmlformats.org/officeDocument/2006/relationships/tags" Target="../tags/tag5.xml"/><Relationship Id="rId4" Type="http://schemas.openxmlformats.org/officeDocument/2006/relationships/tags" Target="../tags/tag4.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89F4B-5288-A94D-AEB3-3B38E63004F5}"/>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8411CA1A-B9EA-FF42-A3DB-B16907669C80}"/>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212594D9-769C-0944-8FB3-8CD1348C9D4E}"/>
              </a:ext>
            </a:extLst>
          </p:cNvPr>
          <p:cNvSpPr>
            <a:spLocks noGrp="1"/>
          </p:cNvSpPr>
          <p:nvPr>
            <p:ph type="dt" sz="half" idx="10"/>
          </p:nvPr>
        </p:nvSpPr>
        <p:spPr>
          <a:xfrm>
            <a:off x="838200" y="6356350"/>
            <a:ext cx="2743200" cy="365125"/>
          </a:xfrm>
          <a:prstGeom prst="rect">
            <a:avLst/>
          </a:prstGeom>
        </p:spPr>
        <p:txBody>
          <a:bodyPr/>
          <a:lstStyle/>
          <a:p>
            <a:fld id="{51C8B995-3DE7-E549-8BDA-3CE6F09CB4D9}" type="datetimeFigureOut">
              <a:rPr lang="en-US" smtClean="0"/>
              <a:t>8/11/2022</a:t>
            </a:fld>
            <a:endParaRPr lang="en-US"/>
          </a:p>
        </p:txBody>
      </p:sp>
      <p:sp>
        <p:nvSpPr>
          <p:cNvPr id="5" name="Footer Placeholder 4">
            <a:extLst>
              <a:ext uri="{FF2B5EF4-FFF2-40B4-BE49-F238E27FC236}">
                <a16:creationId xmlns:a16="http://schemas.microsoft.com/office/drawing/2014/main" id="{463B58A3-EFEB-4741-9D2E-CB433CC94C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45CBC61-A05C-9346-9243-426288790E1E}"/>
              </a:ext>
            </a:extLst>
          </p:cNvPr>
          <p:cNvSpPr>
            <a:spLocks noGrp="1"/>
          </p:cNvSpPr>
          <p:nvPr>
            <p:ph type="sldNum" sz="quarter" idx="12"/>
          </p:nvPr>
        </p:nvSpPr>
        <p:spPr>
          <a:xfrm>
            <a:off x="8610600" y="6356350"/>
            <a:ext cx="2743200" cy="365125"/>
          </a:xfrm>
          <a:prstGeom prst="rect">
            <a:avLst/>
          </a:prstGeom>
        </p:spPr>
        <p:txBody>
          <a:bodyPr/>
          <a:lstStyle/>
          <a:p>
            <a:fld id="{51B2FD34-BE30-DA4D-86BE-75D6D07FE440}" type="slidenum">
              <a:rPr lang="en-US" smtClean="0"/>
              <a:t>‹#›</a:t>
            </a:fld>
            <a:endParaRPr lang="en-US"/>
          </a:p>
        </p:txBody>
      </p:sp>
      <p:pic>
        <p:nvPicPr>
          <p:cNvPr id="7" name="Picture 11">
            <a:extLst>
              <a:ext uri="{FF2B5EF4-FFF2-40B4-BE49-F238E27FC236}">
                <a16:creationId xmlns:a16="http://schemas.microsoft.com/office/drawing/2014/main" id="{41D9E312-C2DE-834D-9791-DBF243D36A7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1760"/>
            <a:ext cx="12192000" cy="6856240"/>
          </a:xfrm>
          <a:prstGeom prst="rect">
            <a:avLst/>
          </a:prstGeom>
        </p:spPr>
      </p:pic>
      <p:pic>
        <p:nvPicPr>
          <p:cNvPr id="8" name="Picture 20" descr="Graphical user interface, text&#10;&#10;Description automatically generated">
            <a:extLst>
              <a:ext uri="{FF2B5EF4-FFF2-40B4-BE49-F238E27FC236}">
                <a16:creationId xmlns:a16="http://schemas.microsoft.com/office/drawing/2014/main" id="{D881E938-3115-954A-97B3-71C7D22588FF}"/>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18306" y="5603985"/>
            <a:ext cx="3018336" cy="1022107"/>
          </a:xfrm>
          <a:prstGeom prst="rect">
            <a:avLst/>
          </a:prstGeom>
        </p:spPr>
      </p:pic>
      <p:pic>
        <p:nvPicPr>
          <p:cNvPr id="9" name="Picture 18" descr="Logo&#10;&#10;Description automatically generated">
            <a:extLst>
              <a:ext uri="{FF2B5EF4-FFF2-40B4-BE49-F238E27FC236}">
                <a16:creationId xmlns:a16="http://schemas.microsoft.com/office/drawing/2014/main" id="{8C2D79AD-B444-6C45-8666-B189AD07AC3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217804" y="231908"/>
            <a:ext cx="2918838" cy="988414"/>
          </a:xfrm>
          <a:prstGeom prst="rect">
            <a:avLst/>
          </a:prstGeom>
        </p:spPr>
      </p:pic>
    </p:spTree>
    <p:extLst>
      <p:ext uri="{BB962C8B-B14F-4D97-AF65-F5344CB8AC3E}">
        <p14:creationId xmlns:p14="http://schemas.microsoft.com/office/powerpoint/2010/main" val="7578155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1188EE-465D-33A2-274A-2F757BFD3F02}"/>
              </a:ext>
            </a:extLst>
          </p:cNvPr>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en-US"/>
          </a:p>
        </p:txBody>
      </p:sp>
    </p:spTree>
    <p:extLst>
      <p:ext uri="{BB962C8B-B14F-4D97-AF65-F5344CB8AC3E}">
        <p14:creationId xmlns:p14="http://schemas.microsoft.com/office/powerpoint/2010/main" val="24082268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A957E5-10BE-FB48-B2AA-C23AB1028381}"/>
              </a:ext>
            </a:extLst>
          </p:cNvPr>
          <p:cNvSpPr>
            <a:spLocks noGrp="1"/>
          </p:cNvSpPr>
          <p:nvPr>
            <p:ph type="title"/>
          </p:nvPr>
        </p:nvSpPr>
        <p:spPr>
          <a:xfrm>
            <a:off x="838200" y="365125"/>
            <a:ext cx="10515600" cy="1325563"/>
          </a:xfrm>
          <a:prstGeom prst="rect">
            <a:avLst/>
          </a:prstGeom>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4434E4DC-7C28-3D40-BCF6-8C600C359003}"/>
              </a:ext>
            </a:extLst>
          </p:cNvPr>
          <p:cNvSpPr>
            <a:spLocks noGrp="1"/>
          </p:cNvSpPr>
          <p:nvPr>
            <p:ph idx="1"/>
          </p:nvPr>
        </p:nvSpPr>
        <p:spPr>
          <a:xfrm>
            <a:off x="838200" y="1825625"/>
            <a:ext cx="10515600" cy="4351338"/>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9F419539-F0F6-664C-B61D-58E0B757BB35}"/>
              </a:ext>
            </a:extLst>
          </p:cNvPr>
          <p:cNvSpPr>
            <a:spLocks noGrp="1"/>
          </p:cNvSpPr>
          <p:nvPr>
            <p:ph type="dt" sz="half" idx="10"/>
          </p:nvPr>
        </p:nvSpPr>
        <p:spPr>
          <a:xfrm>
            <a:off x="838200" y="6356350"/>
            <a:ext cx="2743200" cy="365125"/>
          </a:xfrm>
          <a:prstGeom prst="rect">
            <a:avLst/>
          </a:prstGeom>
        </p:spPr>
        <p:txBody>
          <a:bodyPr/>
          <a:lstStyle/>
          <a:p>
            <a:fld id="{51C8B995-3DE7-E549-8BDA-3CE6F09CB4D9}" type="datetimeFigureOut">
              <a:rPr lang="en-US" smtClean="0"/>
              <a:t>8/11/2022</a:t>
            </a:fld>
            <a:endParaRPr lang="en-US"/>
          </a:p>
        </p:txBody>
      </p:sp>
      <p:sp>
        <p:nvSpPr>
          <p:cNvPr id="5" name="Footer Placeholder 4">
            <a:extLst>
              <a:ext uri="{FF2B5EF4-FFF2-40B4-BE49-F238E27FC236}">
                <a16:creationId xmlns:a16="http://schemas.microsoft.com/office/drawing/2014/main" id="{98CB6353-79A4-1248-BE79-DE131F37094C}"/>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878208-406C-5E44-B085-A8A888460028}"/>
              </a:ext>
            </a:extLst>
          </p:cNvPr>
          <p:cNvSpPr>
            <a:spLocks noGrp="1"/>
          </p:cNvSpPr>
          <p:nvPr>
            <p:ph type="sldNum" sz="quarter" idx="12"/>
          </p:nvPr>
        </p:nvSpPr>
        <p:spPr>
          <a:xfrm>
            <a:off x="8610600" y="6356350"/>
            <a:ext cx="2743200" cy="365125"/>
          </a:xfrm>
          <a:prstGeom prst="rect">
            <a:avLst/>
          </a:prstGeom>
        </p:spPr>
        <p:txBody>
          <a:bodyPr/>
          <a:lstStyle/>
          <a:p>
            <a:fld id="{51B2FD34-BE30-DA4D-86BE-75D6D07FE440}" type="slidenum">
              <a:rPr lang="en-US" smtClean="0"/>
              <a:t>‹#›</a:t>
            </a:fld>
            <a:endParaRPr lang="en-US"/>
          </a:p>
        </p:txBody>
      </p:sp>
    </p:spTree>
    <p:extLst>
      <p:ext uri="{BB962C8B-B14F-4D97-AF65-F5344CB8AC3E}">
        <p14:creationId xmlns:p14="http://schemas.microsoft.com/office/powerpoint/2010/main" val="23770787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96831F-12CD-3343-9397-110D45115A65}"/>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BD7AF310-8952-3C48-9B31-69B7D19766D0}"/>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FF7262DF-F0D2-784C-BFF4-185719E813A0}"/>
              </a:ext>
            </a:extLst>
          </p:cNvPr>
          <p:cNvSpPr>
            <a:spLocks noGrp="1"/>
          </p:cNvSpPr>
          <p:nvPr>
            <p:ph type="dt" sz="half" idx="10"/>
          </p:nvPr>
        </p:nvSpPr>
        <p:spPr>
          <a:xfrm>
            <a:off x="838200" y="6356350"/>
            <a:ext cx="2743200" cy="365125"/>
          </a:xfrm>
          <a:prstGeom prst="rect">
            <a:avLst/>
          </a:prstGeom>
        </p:spPr>
        <p:txBody>
          <a:bodyPr/>
          <a:lstStyle/>
          <a:p>
            <a:fld id="{51C8B995-3DE7-E549-8BDA-3CE6F09CB4D9}" type="datetimeFigureOut">
              <a:rPr lang="en-US" smtClean="0"/>
              <a:t>8/11/2022</a:t>
            </a:fld>
            <a:endParaRPr lang="en-US"/>
          </a:p>
        </p:txBody>
      </p:sp>
      <p:sp>
        <p:nvSpPr>
          <p:cNvPr id="5" name="Footer Placeholder 4">
            <a:extLst>
              <a:ext uri="{FF2B5EF4-FFF2-40B4-BE49-F238E27FC236}">
                <a16:creationId xmlns:a16="http://schemas.microsoft.com/office/drawing/2014/main" id="{E025F7B0-1D8D-974C-88A2-9E8C72F2F02E}"/>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8F48D6B3-B86D-034A-B216-2B22351136FB}"/>
              </a:ext>
            </a:extLst>
          </p:cNvPr>
          <p:cNvSpPr>
            <a:spLocks noGrp="1"/>
          </p:cNvSpPr>
          <p:nvPr>
            <p:ph type="sldNum" sz="quarter" idx="12"/>
          </p:nvPr>
        </p:nvSpPr>
        <p:spPr>
          <a:xfrm>
            <a:off x="8610600" y="6356350"/>
            <a:ext cx="2743200" cy="365125"/>
          </a:xfrm>
          <a:prstGeom prst="rect">
            <a:avLst/>
          </a:prstGeom>
        </p:spPr>
        <p:txBody>
          <a:bodyPr/>
          <a:lstStyle/>
          <a:p>
            <a:fld id="{51B2FD34-BE30-DA4D-86BE-75D6D07FE440}" type="slidenum">
              <a:rPr lang="en-US" smtClean="0"/>
              <a:t>‹#›</a:t>
            </a:fld>
            <a:endParaRPr lang="en-US"/>
          </a:p>
        </p:txBody>
      </p:sp>
    </p:spTree>
    <p:extLst>
      <p:ext uri="{BB962C8B-B14F-4D97-AF65-F5344CB8AC3E}">
        <p14:creationId xmlns:p14="http://schemas.microsoft.com/office/powerpoint/2010/main" val="35811764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86943F-2159-AA4F-B092-09470338289C}"/>
              </a:ext>
            </a:extLst>
          </p:cNvPr>
          <p:cNvSpPr>
            <a:spLocks noGrp="1"/>
          </p:cNvSpPr>
          <p:nvPr>
            <p:ph type="title"/>
          </p:nvPr>
        </p:nvSpPr>
        <p:spPr>
          <a:xfrm>
            <a:off x="838200" y="365125"/>
            <a:ext cx="10515600" cy="1325563"/>
          </a:xfrm>
          <a:prstGeom prst="rect">
            <a:avLst/>
          </a:prstGeom>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CEDEB515-2763-BB4F-8950-830DB47AC901}"/>
              </a:ext>
            </a:extLst>
          </p:cNvPr>
          <p:cNvSpPr>
            <a:spLocks noGrp="1"/>
          </p:cNvSpPr>
          <p:nvPr>
            <p:ph sz="half" idx="1"/>
          </p:nvPr>
        </p:nvSpPr>
        <p:spPr>
          <a:xfrm>
            <a:off x="838200" y="1825625"/>
            <a:ext cx="5181600" cy="4351338"/>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7774E0A3-3308-B941-9619-0C38AC12C6B4}"/>
              </a:ext>
            </a:extLst>
          </p:cNvPr>
          <p:cNvSpPr>
            <a:spLocks noGrp="1"/>
          </p:cNvSpPr>
          <p:nvPr>
            <p:ph sz="half" idx="2"/>
          </p:nvPr>
        </p:nvSpPr>
        <p:spPr>
          <a:xfrm>
            <a:off x="6172200" y="1825625"/>
            <a:ext cx="5181600" cy="4351338"/>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E178EA94-E398-B741-995A-E74D2527972D}"/>
              </a:ext>
            </a:extLst>
          </p:cNvPr>
          <p:cNvSpPr>
            <a:spLocks noGrp="1"/>
          </p:cNvSpPr>
          <p:nvPr>
            <p:ph type="dt" sz="half" idx="10"/>
          </p:nvPr>
        </p:nvSpPr>
        <p:spPr>
          <a:xfrm>
            <a:off x="838200" y="6356350"/>
            <a:ext cx="2743200" cy="365125"/>
          </a:xfrm>
          <a:prstGeom prst="rect">
            <a:avLst/>
          </a:prstGeom>
        </p:spPr>
        <p:txBody>
          <a:bodyPr/>
          <a:lstStyle/>
          <a:p>
            <a:fld id="{51C8B995-3DE7-E549-8BDA-3CE6F09CB4D9}" type="datetimeFigureOut">
              <a:rPr lang="en-US" smtClean="0"/>
              <a:t>8/11/2022</a:t>
            </a:fld>
            <a:endParaRPr lang="en-US"/>
          </a:p>
        </p:txBody>
      </p:sp>
      <p:sp>
        <p:nvSpPr>
          <p:cNvPr id="6" name="Footer Placeholder 5">
            <a:extLst>
              <a:ext uri="{FF2B5EF4-FFF2-40B4-BE49-F238E27FC236}">
                <a16:creationId xmlns:a16="http://schemas.microsoft.com/office/drawing/2014/main" id="{70E9F9B7-1CFB-A14B-8218-199816F3B085}"/>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0E2D9D5C-3B3C-4D40-B0A5-7187A89D5585}"/>
              </a:ext>
            </a:extLst>
          </p:cNvPr>
          <p:cNvSpPr>
            <a:spLocks noGrp="1"/>
          </p:cNvSpPr>
          <p:nvPr>
            <p:ph type="sldNum" sz="quarter" idx="12"/>
          </p:nvPr>
        </p:nvSpPr>
        <p:spPr>
          <a:xfrm>
            <a:off x="8610600" y="6356350"/>
            <a:ext cx="2743200" cy="365125"/>
          </a:xfrm>
          <a:prstGeom prst="rect">
            <a:avLst/>
          </a:prstGeom>
        </p:spPr>
        <p:txBody>
          <a:bodyPr/>
          <a:lstStyle/>
          <a:p>
            <a:fld id="{51B2FD34-BE30-DA4D-86BE-75D6D07FE440}" type="slidenum">
              <a:rPr lang="en-US" smtClean="0"/>
              <a:t>‹#›</a:t>
            </a:fld>
            <a:endParaRPr lang="en-US"/>
          </a:p>
        </p:txBody>
      </p:sp>
    </p:spTree>
    <p:extLst>
      <p:ext uri="{BB962C8B-B14F-4D97-AF65-F5344CB8AC3E}">
        <p14:creationId xmlns:p14="http://schemas.microsoft.com/office/powerpoint/2010/main" val="16111978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06BD3-C60D-384F-9FCA-171944C4D826}"/>
              </a:ext>
            </a:extLst>
          </p:cNvPr>
          <p:cNvSpPr>
            <a:spLocks noGrp="1"/>
          </p:cNvSpPr>
          <p:nvPr>
            <p:ph type="title"/>
          </p:nvPr>
        </p:nvSpPr>
        <p:spPr>
          <a:xfrm>
            <a:off x="839788" y="365125"/>
            <a:ext cx="10515600" cy="1325563"/>
          </a:xfrm>
          <a:prstGeom prst="rect">
            <a:avLst/>
          </a:prstGeo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E52230F0-C56C-DE49-8FB0-E10E1E9E111D}"/>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A07ECA35-792C-8C47-AFA0-9F66C15A34B7}"/>
              </a:ext>
            </a:extLst>
          </p:cNvPr>
          <p:cNvSpPr>
            <a:spLocks noGrp="1"/>
          </p:cNvSpPr>
          <p:nvPr>
            <p:ph sz="half" idx="2"/>
          </p:nvPr>
        </p:nvSpPr>
        <p:spPr>
          <a:xfrm>
            <a:off x="839788" y="2505075"/>
            <a:ext cx="5157787" cy="3684588"/>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94B75D4A-0DC6-C94C-B073-9AE239B89695}"/>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95067F8C-02CB-8346-A878-73E3C9BEEE49}"/>
              </a:ext>
            </a:extLst>
          </p:cNvPr>
          <p:cNvSpPr>
            <a:spLocks noGrp="1"/>
          </p:cNvSpPr>
          <p:nvPr>
            <p:ph sz="quarter" idx="4"/>
          </p:nvPr>
        </p:nvSpPr>
        <p:spPr>
          <a:xfrm>
            <a:off x="6172200" y="2505075"/>
            <a:ext cx="5183188" cy="3684588"/>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297AB4F0-0F48-7043-99E3-8B53E66A380F}"/>
              </a:ext>
            </a:extLst>
          </p:cNvPr>
          <p:cNvSpPr>
            <a:spLocks noGrp="1"/>
          </p:cNvSpPr>
          <p:nvPr>
            <p:ph type="dt" sz="half" idx="10"/>
          </p:nvPr>
        </p:nvSpPr>
        <p:spPr>
          <a:xfrm>
            <a:off x="838200" y="6356350"/>
            <a:ext cx="2743200" cy="365125"/>
          </a:xfrm>
          <a:prstGeom prst="rect">
            <a:avLst/>
          </a:prstGeom>
        </p:spPr>
        <p:txBody>
          <a:bodyPr/>
          <a:lstStyle/>
          <a:p>
            <a:fld id="{51C8B995-3DE7-E549-8BDA-3CE6F09CB4D9}" type="datetimeFigureOut">
              <a:rPr lang="en-US" smtClean="0"/>
              <a:t>8/11/2022</a:t>
            </a:fld>
            <a:endParaRPr lang="en-US"/>
          </a:p>
        </p:txBody>
      </p:sp>
      <p:sp>
        <p:nvSpPr>
          <p:cNvPr id="8" name="Footer Placeholder 7">
            <a:extLst>
              <a:ext uri="{FF2B5EF4-FFF2-40B4-BE49-F238E27FC236}">
                <a16:creationId xmlns:a16="http://schemas.microsoft.com/office/drawing/2014/main" id="{A5AC5901-5D50-F545-B181-8ACFEC786B5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E9004839-864C-4F4C-88BB-EADA6FDA65DE}"/>
              </a:ext>
            </a:extLst>
          </p:cNvPr>
          <p:cNvSpPr>
            <a:spLocks noGrp="1"/>
          </p:cNvSpPr>
          <p:nvPr>
            <p:ph type="sldNum" sz="quarter" idx="12"/>
          </p:nvPr>
        </p:nvSpPr>
        <p:spPr>
          <a:xfrm>
            <a:off x="8610600" y="6356350"/>
            <a:ext cx="2743200" cy="365125"/>
          </a:xfrm>
          <a:prstGeom prst="rect">
            <a:avLst/>
          </a:prstGeom>
        </p:spPr>
        <p:txBody>
          <a:bodyPr/>
          <a:lstStyle/>
          <a:p>
            <a:fld id="{51B2FD34-BE30-DA4D-86BE-75D6D07FE440}" type="slidenum">
              <a:rPr lang="en-US" smtClean="0"/>
              <a:t>‹#›</a:t>
            </a:fld>
            <a:endParaRPr lang="en-US"/>
          </a:p>
        </p:txBody>
      </p:sp>
    </p:spTree>
    <p:extLst>
      <p:ext uri="{BB962C8B-B14F-4D97-AF65-F5344CB8AC3E}">
        <p14:creationId xmlns:p14="http://schemas.microsoft.com/office/powerpoint/2010/main" val="4701852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B6C801D-D1C7-104E-8C95-0D1D6E365DE1}"/>
              </a:ext>
            </a:extLst>
          </p:cNvPr>
          <p:cNvSpPr>
            <a:spLocks noGrp="1"/>
          </p:cNvSpPr>
          <p:nvPr>
            <p:ph type="dt" sz="half" idx="10"/>
          </p:nvPr>
        </p:nvSpPr>
        <p:spPr>
          <a:xfrm>
            <a:off x="838200" y="6356350"/>
            <a:ext cx="2743200" cy="365125"/>
          </a:xfrm>
          <a:prstGeom prst="rect">
            <a:avLst/>
          </a:prstGeom>
        </p:spPr>
        <p:txBody>
          <a:bodyPr/>
          <a:lstStyle/>
          <a:p>
            <a:fld id="{51C8B995-3DE7-E549-8BDA-3CE6F09CB4D9}" type="datetimeFigureOut">
              <a:rPr lang="en-US" smtClean="0"/>
              <a:t>8/11/2022</a:t>
            </a:fld>
            <a:endParaRPr lang="en-US"/>
          </a:p>
        </p:txBody>
      </p:sp>
      <p:sp>
        <p:nvSpPr>
          <p:cNvPr id="3" name="Footer Placeholder 2">
            <a:extLst>
              <a:ext uri="{FF2B5EF4-FFF2-40B4-BE49-F238E27FC236}">
                <a16:creationId xmlns:a16="http://schemas.microsoft.com/office/drawing/2014/main" id="{9610AB02-4EEE-A241-B5BD-9F1C7FF61AED}"/>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A862068A-DC01-0445-AD90-8D99FC6A5857}"/>
              </a:ext>
            </a:extLst>
          </p:cNvPr>
          <p:cNvSpPr>
            <a:spLocks noGrp="1"/>
          </p:cNvSpPr>
          <p:nvPr>
            <p:ph type="sldNum" sz="quarter" idx="12"/>
          </p:nvPr>
        </p:nvSpPr>
        <p:spPr>
          <a:xfrm>
            <a:off x="8610600" y="6356350"/>
            <a:ext cx="2743200" cy="365125"/>
          </a:xfrm>
          <a:prstGeom prst="rect">
            <a:avLst/>
          </a:prstGeom>
        </p:spPr>
        <p:txBody>
          <a:bodyPr/>
          <a:lstStyle/>
          <a:p>
            <a:fld id="{51B2FD34-BE30-DA4D-86BE-75D6D07FE440}" type="slidenum">
              <a:rPr lang="en-US" smtClean="0"/>
              <a:t>‹#›</a:t>
            </a:fld>
            <a:endParaRPr lang="en-US"/>
          </a:p>
        </p:txBody>
      </p:sp>
      <p:pic>
        <p:nvPicPr>
          <p:cNvPr id="5" name="Picture 13" descr="Shape&#10;&#10;Description automatically generated with medium confidence">
            <a:extLst>
              <a:ext uri="{FF2B5EF4-FFF2-40B4-BE49-F238E27FC236}">
                <a16:creationId xmlns:a16="http://schemas.microsoft.com/office/drawing/2014/main" id="{CE4A9288-4E1E-FF41-8B96-0666CE8496E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17804" y="260923"/>
            <a:ext cx="2846971" cy="964077"/>
          </a:xfrm>
          <a:prstGeom prst="rect">
            <a:avLst/>
          </a:prstGeom>
        </p:spPr>
      </p:pic>
      <p:pic>
        <p:nvPicPr>
          <p:cNvPr id="6" name="Picture 14" descr="Shape&#10;&#10;Description automatically generated with medium confidence">
            <a:extLst>
              <a:ext uri="{FF2B5EF4-FFF2-40B4-BE49-F238E27FC236}">
                <a16:creationId xmlns:a16="http://schemas.microsoft.com/office/drawing/2014/main" id="{5958C64E-6959-F448-867C-0277BDBE8582}"/>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18306" y="5574971"/>
            <a:ext cx="3018336" cy="1022106"/>
          </a:xfrm>
          <a:prstGeom prst="rect">
            <a:avLst/>
          </a:prstGeom>
        </p:spPr>
      </p:pic>
      <p:pic>
        <p:nvPicPr>
          <p:cNvPr id="20" name="Picture 8" descr="A picture containing text&#10;&#10;Description automatically generated">
            <a:extLst>
              <a:ext uri="{FF2B5EF4-FFF2-40B4-BE49-F238E27FC236}">
                <a16:creationId xmlns:a16="http://schemas.microsoft.com/office/drawing/2014/main" id="{FAB1C3D3-C3FE-9C40-A04B-F5AD8355FFD0}"/>
              </a:ext>
            </a:extLst>
          </p:cNvPr>
          <p:cNvPicPr>
            <a:picLocks noChangeAspect="1"/>
          </p:cNvPicPr>
          <p:nvPr userDrawn="1"/>
        </p:nvPicPr>
        <p:blipFill>
          <a:blip r:embed="rId4"/>
          <a:stretch>
            <a:fillRect/>
          </a:stretch>
        </p:blipFill>
        <p:spPr>
          <a:xfrm>
            <a:off x="10232572" y="3904288"/>
            <a:ext cx="1959428" cy="1959428"/>
          </a:xfrm>
          <a:prstGeom prst="rect">
            <a:avLst/>
          </a:prstGeom>
        </p:spPr>
      </p:pic>
      <p:pic>
        <p:nvPicPr>
          <p:cNvPr id="21" name="Picture 6" descr="A picture containing person, outdoor&#10;&#10;Description automatically generated">
            <a:extLst>
              <a:ext uri="{FF2B5EF4-FFF2-40B4-BE49-F238E27FC236}">
                <a16:creationId xmlns:a16="http://schemas.microsoft.com/office/drawing/2014/main" id="{B0D9AAD5-AB1F-084E-B1B2-103183A14C52}"/>
              </a:ext>
            </a:extLst>
          </p:cNvPr>
          <p:cNvPicPr>
            <a:picLocks noChangeAspect="1"/>
          </p:cNvPicPr>
          <p:nvPr userDrawn="1"/>
        </p:nvPicPr>
        <p:blipFill>
          <a:blip r:embed="rId5"/>
          <a:stretch>
            <a:fillRect/>
          </a:stretch>
        </p:blipFill>
        <p:spPr>
          <a:xfrm>
            <a:off x="9243728" y="5862688"/>
            <a:ext cx="995311" cy="995311"/>
          </a:xfrm>
          <a:prstGeom prst="rect">
            <a:avLst/>
          </a:prstGeom>
        </p:spPr>
      </p:pic>
      <p:pic>
        <p:nvPicPr>
          <p:cNvPr id="22" name="Picture 4" descr="A picture containing text, person, electronics&#10;&#10;Description automatically generated">
            <a:extLst>
              <a:ext uri="{FF2B5EF4-FFF2-40B4-BE49-F238E27FC236}">
                <a16:creationId xmlns:a16="http://schemas.microsoft.com/office/drawing/2014/main" id="{52895B8A-5A0B-F645-8906-C67564E56F49}"/>
              </a:ext>
            </a:extLst>
          </p:cNvPr>
          <p:cNvPicPr>
            <a:picLocks noChangeAspect="1"/>
          </p:cNvPicPr>
          <p:nvPr userDrawn="1"/>
        </p:nvPicPr>
        <p:blipFill>
          <a:blip r:embed="rId6"/>
          <a:stretch>
            <a:fillRect/>
          </a:stretch>
        </p:blipFill>
        <p:spPr>
          <a:xfrm>
            <a:off x="9254472" y="979713"/>
            <a:ext cx="1957814" cy="1957814"/>
          </a:xfrm>
          <a:prstGeom prst="rect">
            <a:avLst/>
          </a:prstGeom>
        </p:spPr>
      </p:pic>
      <p:sp>
        <p:nvSpPr>
          <p:cNvPr id="23" name="Rectangle 16">
            <a:extLst>
              <a:ext uri="{FF2B5EF4-FFF2-40B4-BE49-F238E27FC236}">
                <a16:creationId xmlns:a16="http://schemas.microsoft.com/office/drawing/2014/main" id="{4C173EA0-E348-F84B-93B8-4CD1ED911EA8}"/>
              </a:ext>
            </a:extLst>
          </p:cNvPr>
          <p:cNvSpPr/>
          <p:nvPr userDrawn="1"/>
        </p:nvSpPr>
        <p:spPr>
          <a:xfrm>
            <a:off x="10232572" y="-1"/>
            <a:ext cx="979714" cy="97971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18">
            <a:extLst>
              <a:ext uri="{FF2B5EF4-FFF2-40B4-BE49-F238E27FC236}">
                <a16:creationId xmlns:a16="http://schemas.microsoft.com/office/drawing/2014/main" id="{E60A65F3-5CA4-8E49-B678-65C77486E5E2}"/>
              </a:ext>
            </a:extLst>
          </p:cNvPr>
          <p:cNvSpPr/>
          <p:nvPr userDrawn="1"/>
        </p:nvSpPr>
        <p:spPr>
          <a:xfrm>
            <a:off x="11212286" y="-1"/>
            <a:ext cx="979714" cy="97971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2">
            <a:extLst>
              <a:ext uri="{FF2B5EF4-FFF2-40B4-BE49-F238E27FC236}">
                <a16:creationId xmlns:a16="http://schemas.microsoft.com/office/drawing/2014/main" id="{C5FBF9BE-8013-EF4C-906B-D631BD672662}"/>
              </a:ext>
            </a:extLst>
          </p:cNvPr>
          <p:cNvSpPr/>
          <p:nvPr userDrawn="1"/>
        </p:nvSpPr>
        <p:spPr>
          <a:xfrm>
            <a:off x="9744338" y="3922620"/>
            <a:ext cx="494701" cy="4947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3">
            <a:extLst>
              <a:ext uri="{FF2B5EF4-FFF2-40B4-BE49-F238E27FC236}">
                <a16:creationId xmlns:a16="http://schemas.microsoft.com/office/drawing/2014/main" id="{7DF9266E-561C-B54F-9D43-75BBCF95D68C}"/>
              </a:ext>
            </a:extLst>
          </p:cNvPr>
          <p:cNvSpPr/>
          <p:nvPr userDrawn="1"/>
        </p:nvSpPr>
        <p:spPr>
          <a:xfrm>
            <a:off x="10232572" y="2934299"/>
            <a:ext cx="979714" cy="97971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7">
            <a:extLst>
              <a:ext uri="{FF2B5EF4-FFF2-40B4-BE49-F238E27FC236}">
                <a16:creationId xmlns:a16="http://schemas.microsoft.com/office/drawing/2014/main" id="{29616158-B93A-4D4E-8769-AFA18B999CD3}"/>
              </a:ext>
            </a:extLst>
          </p:cNvPr>
          <p:cNvSpPr/>
          <p:nvPr userDrawn="1"/>
        </p:nvSpPr>
        <p:spPr>
          <a:xfrm>
            <a:off x="11201836" y="2934299"/>
            <a:ext cx="999294" cy="979714"/>
          </a:xfrm>
          <a:prstGeom prst="rect">
            <a:avLst/>
          </a:prstGeom>
          <a:solidFill>
            <a:srgbClr val="F908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8">
            <a:extLst>
              <a:ext uri="{FF2B5EF4-FFF2-40B4-BE49-F238E27FC236}">
                <a16:creationId xmlns:a16="http://schemas.microsoft.com/office/drawing/2014/main" id="{D1EEDB25-C8A4-5A48-8EFF-C2CAABFF7F87}"/>
              </a:ext>
            </a:extLst>
          </p:cNvPr>
          <p:cNvSpPr/>
          <p:nvPr userDrawn="1"/>
        </p:nvSpPr>
        <p:spPr>
          <a:xfrm>
            <a:off x="11201836" y="5860378"/>
            <a:ext cx="999294" cy="99762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9">
            <a:extLst>
              <a:ext uri="{FF2B5EF4-FFF2-40B4-BE49-F238E27FC236}">
                <a16:creationId xmlns:a16="http://schemas.microsoft.com/office/drawing/2014/main" id="{DBB1E259-DA15-5D49-A0CF-B8705876AD93}"/>
              </a:ext>
            </a:extLst>
          </p:cNvPr>
          <p:cNvSpPr/>
          <p:nvPr userDrawn="1"/>
        </p:nvSpPr>
        <p:spPr>
          <a:xfrm>
            <a:off x="10232572" y="5860378"/>
            <a:ext cx="999294" cy="997621"/>
          </a:xfrm>
          <a:prstGeom prst="rect">
            <a:avLst/>
          </a:prstGeom>
          <a:solidFill>
            <a:srgbClr val="F908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Picture 31" descr="A picture containing outdoor&#10;&#10;Description automatically generated">
            <a:extLst>
              <a:ext uri="{FF2B5EF4-FFF2-40B4-BE49-F238E27FC236}">
                <a16:creationId xmlns:a16="http://schemas.microsoft.com/office/drawing/2014/main" id="{E67C2D23-EA31-124D-A9A9-38B85D2CF5EC}"/>
              </a:ext>
            </a:extLst>
          </p:cNvPr>
          <p:cNvPicPr>
            <a:picLocks noChangeAspect="1"/>
          </p:cNvPicPr>
          <p:nvPr userDrawn="1"/>
        </p:nvPicPr>
        <p:blipFill>
          <a:blip r:embed="rId7"/>
          <a:stretch>
            <a:fillRect/>
          </a:stretch>
        </p:blipFill>
        <p:spPr>
          <a:xfrm>
            <a:off x="9255361" y="2936796"/>
            <a:ext cx="983678" cy="983678"/>
          </a:xfrm>
          <a:prstGeom prst="rect">
            <a:avLst/>
          </a:prstGeom>
        </p:spPr>
      </p:pic>
      <p:sp>
        <p:nvSpPr>
          <p:cNvPr id="31" name="Rectangle 32">
            <a:extLst>
              <a:ext uri="{FF2B5EF4-FFF2-40B4-BE49-F238E27FC236}">
                <a16:creationId xmlns:a16="http://schemas.microsoft.com/office/drawing/2014/main" id="{49ADB4C3-5A3E-2E45-9723-E15E78238C11}"/>
              </a:ext>
            </a:extLst>
          </p:cNvPr>
          <p:cNvSpPr/>
          <p:nvPr userDrawn="1"/>
        </p:nvSpPr>
        <p:spPr>
          <a:xfrm>
            <a:off x="11201836" y="1954585"/>
            <a:ext cx="999294" cy="97971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3">
            <a:extLst>
              <a:ext uri="{FF2B5EF4-FFF2-40B4-BE49-F238E27FC236}">
                <a16:creationId xmlns:a16="http://schemas.microsoft.com/office/drawing/2014/main" id="{8624EC4D-2460-E644-BA8A-CEB03CB63F43}"/>
              </a:ext>
            </a:extLst>
          </p:cNvPr>
          <p:cNvSpPr/>
          <p:nvPr userDrawn="1"/>
        </p:nvSpPr>
        <p:spPr>
          <a:xfrm>
            <a:off x="9744338" y="485456"/>
            <a:ext cx="494701" cy="4947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图片 32"/>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9253886" y="979713"/>
            <a:ext cx="1958400" cy="1958400"/>
          </a:xfrm>
          <a:prstGeom prst="rect">
            <a:avLst/>
          </a:prstGeom>
        </p:spPr>
      </p:pic>
      <p:pic>
        <p:nvPicPr>
          <p:cNvPr id="34" name="图片 33"/>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10233600" y="3905316"/>
            <a:ext cx="1958400" cy="1958400"/>
          </a:xfrm>
          <a:prstGeom prst="rect">
            <a:avLst/>
          </a:prstGeom>
        </p:spPr>
      </p:pic>
    </p:spTree>
    <p:extLst>
      <p:ext uri="{BB962C8B-B14F-4D97-AF65-F5344CB8AC3E}">
        <p14:creationId xmlns:p14="http://schemas.microsoft.com/office/powerpoint/2010/main" val="21541037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21" name="Picture 8">
            <a:extLst>
              <a:ext uri="{FF2B5EF4-FFF2-40B4-BE49-F238E27FC236}">
                <a16:creationId xmlns:a16="http://schemas.microsoft.com/office/drawing/2014/main" id="{E52AC10B-5090-9E4A-B264-890987482A26}"/>
              </a:ext>
            </a:extLst>
          </p:cNvPr>
          <p:cNvPicPr>
            <a:picLocks noChangeAspect="1"/>
          </p:cNvPicPr>
          <p:nvPr userDrawn="1"/>
        </p:nvPicPr>
        <p:blipFill>
          <a:blip r:embed="rId2"/>
          <a:srcRect/>
          <a:stretch/>
        </p:blipFill>
        <p:spPr>
          <a:xfrm>
            <a:off x="1564" y="880"/>
            <a:ext cx="12188871" cy="6856240"/>
          </a:xfrm>
          <a:prstGeom prst="rect">
            <a:avLst/>
          </a:prstGeom>
        </p:spPr>
      </p:pic>
      <p:pic>
        <p:nvPicPr>
          <p:cNvPr id="22" name="Picture 22" descr="A picture containing text, clipart&#10;&#10;Description automatically generated">
            <a:extLst>
              <a:ext uri="{FF2B5EF4-FFF2-40B4-BE49-F238E27FC236}">
                <a16:creationId xmlns:a16="http://schemas.microsoft.com/office/drawing/2014/main" id="{F3EB4828-9AE2-3943-82CE-F995C796166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698523" y="0"/>
            <a:ext cx="5069666" cy="1716755"/>
          </a:xfrm>
          <a:prstGeom prst="rect">
            <a:avLst/>
          </a:prstGeom>
        </p:spPr>
      </p:pic>
      <p:pic>
        <p:nvPicPr>
          <p:cNvPr id="23" name="Picture 24">
            <a:extLst>
              <a:ext uri="{FF2B5EF4-FFF2-40B4-BE49-F238E27FC236}">
                <a16:creationId xmlns:a16="http://schemas.microsoft.com/office/drawing/2014/main" id="{CEBC2EA3-52B4-594F-BE9E-5D8D3C155E1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7672857" y="3964135"/>
            <a:ext cx="3018334" cy="1022106"/>
          </a:xfrm>
          <a:prstGeom prst="rect">
            <a:avLst/>
          </a:prstGeom>
        </p:spPr>
      </p:pic>
      <p:grpSp>
        <p:nvGrpSpPr>
          <p:cNvPr id="24" name="组合 23">
            <a:extLst>
              <a:ext uri="{FF2B5EF4-FFF2-40B4-BE49-F238E27FC236}">
                <a16:creationId xmlns:a16="http://schemas.microsoft.com/office/drawing/2014/main" id="{269B49B5-50FD-DB47-BA98-AB90AD066BAE}"/>
              </a:ext>
            </a:extLst>
          </p:cNvPr>
          <p:cNvGrpSpPr/>
          <p:nvPr userDrawn="1"/>
        </p:nvGrpSpPr>
        <p:grpSpPr>
          <a:xfrm>
            <a:off x="118306" y="260923"/>
            <a:ext cx="11716385" cy="6468323"/>
            <a:chOff x="118306" y="260923"/>
            <a:chExt cx="11716385" cy="6468323"/>
          </a:xfrm>
        </p:grpSpPr>
        <p:sp>
          <p:nvSpPr>
            <p:cNvPr id="25" name="TextBox 18">
              <a:extLst>
                <a:ext uri="{FF2B5EF4-FFF2-40B4-BE49-F238E27FC236}">
                  <a16:creationId xmlns:a16="http://schemas.microsoft.com/office/drawing/2014/main" id="{03065B40-67B6-B243-B1DD-9D67DD8B2629}"/>
                </a:ext>
              </a:extLst>
            </p:cNvPr>
            <p:cNvSpPr txBox="1"/>
            <p:nvPr/>
          </p:nvSpPr>
          <p:spPr>
            <a:xfrm>
              <a:off x="428383" y="1457514"/>
              <a:ext cx="4948740" cy="769441"/>
            </a:xfrm>
            <a:prstGeom prst="rect">
              <a:avLst/>
            </a:prstGeom>
            <a:noFill/>
          </p:spPr>
          <p:txBody>
            <a:bodyPr wrap="square" rtlCol="0">
              <a:spAutoFit/>
            </a:bodyPr>
            <a:lstStyle/>
            <a:p>
              <a:r>
                <a:rPr lang="zh-CN" altLang="en-US" sz="4400" b="1" dirty="0">
                  <a:solidFill>
                    <a:srgbClr val="FA0505"/>
                  </a:solidFill>
                  <a:latin typeface="黑体" panose="02010609060101010101" pitchFamily="49" charset="-122"/>
                  <a:ea typeface="黑体" panose="02010609060101010101" pitchFamily="49" charset="-122"/>
                  <a:cs typeface="Arial" panose="020B0604020202020204" pitchFamily="34" charset="0"/>
                </a:rPr>
                <a:t>移</a:t>
              </a:r>
              <a:r>
                <a:rPr lang="zh-CN" altLang="en-US" sz="2800" b="1" dirty="0">
                  <a:solidFill>
                    <a:srgbClr val="FA0505"/>
                  </a:solidFill>
                  <a:latin typeface="黑体" panose="02010609060101010101" pitchFamily="49" charset="-122"/>
                  <a:ea typeface="黑体" panose="02010609060101010101" pitchFamily="49" charset="-122"/>
                  <a:cs typeface="Arial" panose="020B0604020202020204" pitchFamily="34" charset="0"/>
                </a:rPr>
                <a:t>联万物，志高行</a:t>
              </a:r>
              <a:r>
                <a:rPr lang="zh-CN" altLang="en-US" sz="4400" b="1" dirty="0">
                  <a:solidFill>
                    <a:srgbClr val="FA0505"/>
                  </a:solidFill>
                  <a:latin typeface="黑体" panose="02010609060101010101" pitchFamily="49" charset="-122"/>
                  <a:ea typeface="黑体" panose="02010609060101010101" pitchFamily="49" charset="-122"/>
                  <a:cs typeface="Arial" panose="020B0604020202020204" pitchFamily="34" charset="0"/>
                </a:rPr>
                <a:t>远</a:t>
              </a:r>
              <a:endParaRPr lang="en-US" altLang="zh-CN" sz="4400" b="1" dirty="0">
                <a:solidFill>
                  <a:srgbClr val="FA0505"/>
                </a:solidFill>
                <a:latin typeface="黑体" panose="02010609060101010101" pitchFamily="49" charset="-122"/>
                <a:ea typeface="黑体" panose="02010609060101010101" pitchFamily="49" charset="-122"/>
                <a:cs typeface="Arial" panose="020B0604020202020204" pitchFamily="34" charset="0"/>
              </a:endParaRPr>
            </a:p>
          </p:txBody>
        </p:sp>
        <p:sp>
          <p:nvSpPr>
            <p:cNvPr id="26" name="TextBox 19">
              <a:extLst>
                <a:ext uri="{FF2B5EF4-FFF2-40B4-BE49-F238E27FC236}">
                  <a16:creationId xmlns:a16="http://schemas.microsoft.com/office/drawing/2014/main" id="{1D3B9040-F0E1-BD4C-9915-AA0A38F1A8E4}"/>
                </a:ext>
              </a:extLst>
            </p:cNvPr>
            <p:cNvSpPr txBox="1"/>
            <p:nvPr/>
          </p:nvSpPr>
          <p:spPr>
            <a:xfrm>
              <a:off x="415702" y="2409490"/>
              <a:ext cx="5680298" cy="2039020"/>
            </a:xfrm>
            <a:prstGeom prst="rect">
              <a:avLst/>
            </a:prstGeom>
            <a:noFill/>
          </p:spPr>
          <p:txBody>
            <a:bodyPr wrap="square" rtlCol="0">
              <a:spAutoFit/>
            </a:bodyPr>
            <a:lstStyle/>
            <a:p>
              <a:pPr marL="171519" indent="-171519">
                <a:lnSpc>
                  <a:spcPct val="150000"/>
                </a:lnSpc>
                <a:buFont typeface="Arial" panose="020B0604020202020204" pitchFamily="34" charset="0"/>
                <a:buChar char="•"/>
              </a:pPr>
              <a:r>
                <a:rPr lang="zh-CN" altLang="en-US" sz="1100" b="1" dirty="0">
                  <a:solidFill>
                    <a:schemeClr val="bg1"/>
                  </a:solidFill>
                  <a:latin typeface="黑体" panose="02010609060101010101" pitchFamily="49" charset="-122"/>
                  <a:ea typeface="黑体" panose="02010609060101010101" pitchFamily="49" charset="-122"/>
                  <a:cs typeface="Arial" panose="020B0604020202020204" pitchFamily="34" charset="0"/>
                </a:rPr>
                <a:t>拥有更丰富、完整的物联网模组产品组合，一站式满足不同场景和地区的需求</a:t>
              </a:r>
              <a:endParaRPr lang="en-US" altLang="zh-CN" sz="1100" b="1" dirty="0">
                <a:solidFill>
                  <a:schemeClr val="bg1"/>
                </a:solidFill>
                <a:latin typeface="黑体" panose="02010609060101010101" pitchFamily="49" charset="-122"/>
                <a:ea typeface="黑体" panose="02010609060101010101" pitchFamily="49" charset="-122"/>
                <a:cs typeface="Arial" panose="020B0604020202020204" pitchFamily="34" charset="0"/>
              </a:endParaRPr>
            </a:p>
            <a:p>
              <a:pPr marL="171519" indent="-171519">
                <a:lnSpc>
                  <a:spcPct val="150000"/>
                </a:lnSpc>
                <a:buFont typeface="Arial" panose="020B0604020202020204" pitchFamily="34" charset="0"/>
                <a:buChar char="•"/>
              </a:pPr>
              <a:r>
                <a:rPr lang="zh-CN" altLang="en-US" sz="1100" b="1" dirty="0">
                  <a:solidFill>
                    <a:schemeClr val="bg1"/>
                  </a:solidFill>
                  <a:latin typeface="黑体" panose="02010609060101010101" pitchFamily="49" charset="-122"/>
                  <a:ea typeface="黑体" panose="02010609060101010101" pitchFamily="49" charset="-122"/>
                  <a:cs typeface="Arial" panose="020B0604020202020204" pitchFamily="34" charset="0"/>
                </a:rPr>
                <a:t>推出类型丰富的天线产品，具备全定制天线设计、集成和制造的能力</a:t>
              </a:r>
              <a:endParaRPr lang="en-US" altLang="zh-CN" sz="1100" b="1" dirty="0">
                <a:solidFill>
                  <a:schemeClr val="bg1"/>
                </a:solidFill>
                <a:latin typeface="黑体" panose="02010609060101010101" pitchFamily="49" charset="-122"/>
                <a:ea typeface="黑体" panose="02010609060101010101" pitchFamily="49" charset="-122"/>
                <a:cs typeface="Arial" panose="020B0604020202020204" pitchFamily="34" charset="0"/>
              </a:endParaRPr>
            </a:p>
            <a:p>
              <a:pPr marL="171519" indent="-171519">
                <a:lnSpc>
                  <a:spcPct val="150000"/>
                </a:lnSpc>
                <a:buFont typeface="Arial" panose="020B0604020202020204" pitchFamily="34" charset="0"/>
                <a:buChar char="•"/>
              </a:pPr>
              <a:r>
                <a:rPr lang="zh-CN" altLang="en-US" sz="1100" b="1" dirty="0">
                  <a:solidFill>
                    <a:schemeClr val="bg1"/>
                  </a:solidFill>
                  <a:latin typeface="黑体" panose="02010609060101010101" pitchFamily="49" charset="-122"/>
                  <a:ea typeface="黑体" panose="02010609060101010101" pitchFamily="49" charset="-122"/>
                  <a:cs typeface="Arial" panose="020B0604020202020204" pitchFamily="34" charset="0"/>
                </a:rPr>
                <a:t>提供云平台管理服务，满足从硬件接入到软件应用的全流程解决方案需求</a:t>
              </a:r>
              <a:endParaRPr lang="en-US" altLang="zh-CN" sz="1100" b="1" dirty="0">
                <a:solidFill>
                  <a:schemeClr val="bg1"/>
                </a:solidFill>
                <a:latin typeface="黑体" panose="02010609060101010101" pitchFamily="49" charset="-122"/>
                <a:ea typeface="黑体" panose="02010609060101010101" pitchFamily="49" charset="-122"/>
                <a:cs typeface="Arial" panose="020B0604020202020204" pitchFamily="34" charset="0"/>
              </a:endParaRPr>
            </a:p>
            <a:p>
              <a:pPr marL="171519" indent="-171519">
                <a:lnSpc>
                  <a:spcPct val="150000"/>
                </a:lnSpc>
                <a:buFont typeface="Arial" panose="020B0604020202020204" pitchFamily="34" charset="0"/>
                <a:buChar char="•"/>
              </a:pPr>
              <a:r>
                <a:rPr lang="zh-CN" altLang="en-US" sz="1100" b="1" dirty="0">
                  <a:solidFill>
                    <a:schemeClr val="bg1"/>
                  </a:solidFill>
                  <a:latin typeface="黑体" panose="02010609060101010101" pitchFamily="49" charset="-122"/>
                  <a:ea typeface="黑体" panose="02010609060101010101" pitchFamily="49" charset="-122"/>
                  <a:cs typeface="Arial" panose="020B0604020202020204" pitchFamily="34" charset="0"/>
                </a:rPr>
                <a:t>全自动化生产线、测试线，保障产品质量始终如一，同时具有超高性价比</a:t>
              </a:r>
              <a:endParaRPr lang="en-US" altLang="zh-CN" sz="1100" b="1" dirty="0">
                <a:solidFill>
                  <a:schemeClr val="bg1"/>
                </a:solidFill>
                <a:latin typeface="黑体" panose="02010609060101010101" pitchFamily="49" charset="-122"/>
                <a:ea typeface="黑体" panose="02010609060101010101" pitchFamily="49" charset="-122"/>
                <a:cs typeface="Arial" panose="020B0604020202020204" pitchFamily="34" charset="0"/>
              </a:endParaRPr>
            </a:p>
            <a:p>
              <a:pPr marL="171519" indent="-171519">
                <a:lnSpc>
                  <a:spcPct val="150000"/>
                </a:lnSpc>
                <a:buFont typeface="Arial" panose="020B0604020202020204" pitchFamily="34" charset="0"/>
                <a:buChar char="•"/>
              </a:pPr>
              <a:r>
                <a:rPr lang="zh-CN" altLang="en-US" sz="1100" b="1" dirty="0">
                  <a:solidFill>
                    <a:schemeClr val="bg1"/>
                  </a:solidFill>
                  <a:latin typeface="黑体" panose="02010609060101010101" pitchFamily="49" charset="-122"/>
                  <a:ea typeface="黑体" panose="02010609060101010101" pitchFamily="49" charset="-122"/>
                  <a:cs typeface="Arial" panose="020B0604020202020204" pitchFamily="34" charset="0"/>
                </a:rPr>
                <a:t>建立了业内规模领先的研发团队，为客户提供及时、专业、贴心的技术支持服务</a:t>
              </a:r>
              <a:endParaRPr lang="en-US" altLang="zh-CN" sz="1100" b="1" dirty="0">
                <a:solidFill>
                  <a:schemeClr val="bg1"/>
                </a:solidFill>
                <a:latin typeface="黑体" panose="02010609060101010101" pitchFamily="49" charset="-122"/>
                <a:ea typeface="黑体" panose="02010609060101010101" pitchFamily="49" charset="-122"/>
                <a:cs typeface="Arial" panose="020B0604020202020204" pitchFamily="34" charset="0"/>
              </a:endParaRPr>
            </a:p>
            <a:p>
              <a:pPr marL="171519" indent="-171519">
                <a:lnSpc>
                  <a:spcPct val="150000"/>
                </a:lnSpc>
                <a:buFont typeface="Arial" panose="020B0604020202020204" pitchFamily="34" charset="0"/>
                <a:buChar char="•"/>
              </a:pPr>
              <a:r>
                <a:rPr lang="zh-CN" altLang="en-US" sz="1100" b="1" dirty="0">
                  <a:solidFill>
                    <a:schemeClr val="bg1"/>
                  </a:solidFill>
                  <a:latin typeface="黑体" panose="02010609060101010101" pitchFamily="49" charset="-122"/>
                  <a:ea typeface="黑体" panose="02010609060101010101" pitchFamily="49" charset="-122"/>
                  <a:cs typeface="Arial" panose="020B0604020202020204" pitchFamily="34" charset="0"/>
                </a:rPr>
                <a:t>持续研发新技术、新产品，率先发布</a:t>
              </a:r>
              <a:r>
                <a:rPr lang="en-US" altLang="zh-CN" sz="1100" b="1" dirty="0">
                  <a:solidFill>
                    <a:schemeClr val="bg1"/>
                  </a:solidFill>
                  <a:ea typeface="黑体" panose="02010609060101010101" pitchFamily="49" charset="-122"/>
                  <a:cs typeface="Arial" panose="020B0604020202020204" pitchFamily="34" charset="0"/>
                </a:rPr>
                <a:t>5G</a:t>
              </a:r>
              <a:r>
                <a:rPr lang="zh-CN" altLang="en-US" sz="1100" b="1" dirty="0">
                  <a:solidFill>
                    <a:schemeClr val="bg1"/>
                  </a:solidFill>
                  <a:latin typeface="黑体" panose="02010609060101010101" pitchFamily="49" charset="-122"/>
                  <a:ea typeface="黑体" panose="02010609060101010101" pitchFamily="49" charset="-122"/>
                  <a:cs typeface="Arial" panose="020B0604020202020204" pitchFamily="34" charset="0"/>
                </a:rPr>
                <a:t>、安卓智能、</a:t>
              </a:r>
              <a:r>
                <a:rPr lang="en-US" altLang="zh-CN" sz="1100" b="1" dirty="0">
                  <a:solidFill>
                    <a:schemeClr val="bg1"/>
                  </a:solidFill>
                  <a:latin typeface="黑体" panose="02010609060101010101" pitchFamily="49" charset="-122"/>
                  <a:ea typeface="黑体" panose="02010609060101010101" pitchFamily="49" charset="-122"/>
                  <a:cs typeface="Arial" panose="020B0604020202020204" pitchFamily="34" charset="0"/>
                </a:rPr>
                <a:t>LPWA</a:t>
              </a:r>
              <a:r>
                <a:rPr lang="zh-CN" altLang="en-US" sz="1100" b="1" dirty="0">
                  <a:solidFill>
                    <a:schemeClr val="bg1"/>
                  </a:solidFill>
                  <a:latin typeface="黑体" panose="02010609060101010101" pitchFamily="49" charset="-122"/>
                  <a:ea typeface="黑体" panose="02010609060101010101" pitchFamily="49" charset="-122"/>
                  <a:cs typeface="Arial" panose="020B0604020202020204" pitchFamily="34" charset="0"/>
                </a:rPr>
                <a:t>、</a:t>
              </a:r>
              <a:r>
                <a:rPr lang="en-US" altLang="zh-CN" sz="1100" b="1" dirty="0">
                  <a:solidFill>
                    <a:schemeClr val="bg1"/>
                  </a:solidFill>
                  <a:ea typeface="黑体" panose="02010609060101010101" pitchFamily="49" charset="-122"/>
                  <a:cs typeface="Arial" panose="020B0604020202020204" pitchFamily="34" charset="0"/>
                </a:rPr>
                <a:t>C-V2X</a:t>
              </a:r>
              <a:r>
                <a:rPr lang="zh-CN" altLang="en-US" sz="1100" b="1" dirty="0">
                  <a:solidFill>
                    <a:schemeClr val="bg1"/>
                  </a:solidFill>
                  <a:ea typeface="黑体" panose="02010609060101010101" pitchFamily="49" charset="-122"/>
                  <a:cs typeface="Arial" panose="020B0604020202020204" pitchFamily="34" charset="0"/>
                </a:rPr>
                <a:t>等</a:t>
              </a:r>
              <a:r>
                <a:rPr lang="zh-CN" altLang="en-US" sz="1100" b="1" dirty="0">
                  <a:solidFill>
                    <a:schemeClr val="bg1"/>
                  </a:solidFill>
                  <a:latin typeface="黑体" panose="02010609060101010101" pitchFamily="49" charset="-122"/>
                  <a:ea typeface="黑体" panose="02010609060101010101" pitchFamily="49" charset="-122"/>
                  <a:cs typeface="Arial" panose="020B0604020202020204" pitchFamily="34" charset="0"/>
                </a:rPr>
                <a:t>产品</a:t>
              </a:r>
              <a:endParaRPr lang="en-US" altLang="zh-CN" sz="1100" b="1" dirty="0">
                <a:solidFill>
                  <a:schemeClr val="bg1"/>
                </a:solidFill>
                <a:latin typeface="黑体" panose="02010609060101010101" pitchFamily="49" charset="-122"/>
                <a:ea typeface="黑体" panose="02010609060101010101" pitchFamily="49" charset="-122"/>
                <a:cs typeface="Arial" panose="020B0604020202020204" pitchFamily="34" charset="0"/>
              </a:endParaRPr>
            </a:p>
            <a:p>
              <a:pPr marL="171519" indent="-171519">
                <a:lnSpc>
                  <a:spcPct val="150000"/>
                </a:lnSpc>
                <a:buFont typeface="Arial" panose="020B0604020202020204" pitchFamily="34" charset="0"/>
                <a:buChar char="•"/>
              </a:pPr>
              <a:r>
                <a:rPr lang="zh-CN" altLang="en-US" sz="1100" b="1" dirty="0">
                  <a:solidFill>
                    <a:schemeClr val="bg1"/>
                  </a:solidFill>
                  <a:latin typeface="黑体" panose="02010609060101010101" pitchFamily="49" charset="-122"/>
                  <a:ea typeface="黑体" panose="02010609060101010101" pitchFamily="49" charset="-122"/>
                  <a:cs typeface="Arial" panose="020B0604020202020204" pitchFamily="34" charset="0"/>
                </a:rPr>
                <a:t>富有创新精神的国际化专业团队，始终保证“客户第一”</a:t>
              </a:r>
              <a:endParaRPr lang="en-US" altLang="zh-CN" sz="1100" b="1" dirty="0">
                <a:solidFill>
                  <a:schemeClr val="bg1"/>
                </a:solidFill>
                <a:latin typeface="黑体" panose="02010609060101010101" pitchFamily="49" charset="-122"/>
                <a:ea typeface="黑体" panose="02010609060101010101" pitchFamily="49" charset="-122"/>
                <a:cs typeface="Arial" panose="020B0604020202020204" pitchFamily="34" charset="0"/>
              </a:endParaRPr>
            </a:p>
            <a:p>
              <a:pPr marL="285864" indent="-285864">
                <a:buFont typeface="Arial" panose="020B0604020202020204" pitchFamily="34" charset="0"/>
                <a:buChar char="•"/>
              </a:pPr>
              <a:endParaRPr lang="en-US" altLang="zh-CN" sz="1100" dirty="0">
                <a:solidFill>
                  <a:schemeClr val="bg1"/>
                </a:solidFill>
                <a:latin typeface="Arial" panose="020B0604020202020204" pitchFamily="34" charset="0"/>
                <a:cs typeface="Arial" panose="020B0604020202020204" pitchFamily="34" charset="0"/>
              </a:endParaRPr>
            </a:p>
          </p:txBody>
        </p:sp>
        <p:sp>
          <p:nvSpPr>
            <p:cNvPr id="27" name="TextBox 20">
              <a:extLst>
                <a:ext uri="{FF2B5EF4-FFF2-40B4-BE49-F238E27FC236}">
                  <a16:creationId xmlns:a16="http://schemas.microsoft.com/office/drawing/2014/main" id="{7228C5C2-B57C-3F48-8E2C-533402F70D1A}"/>
                </a:ext>
              </a:extLst>
            </p:cNvPr>
            <p:cNvSpPr txBox="1"/>
            <p:nvPr/>
          </p:nvSpPr>
          <p:spPr>
            <a:xfrm>
              <a:off x="6203066" y="5909584"/>
              <a:ext cx="3570207" cy="646331"/>
            </a:xfrm>
            <a:prstGeom prst="rect">
              <a:avLst/>
            </a:prstGeom>
            <a:noFill/>
          </p:spPr>
          <p:txBody>
            <a:bodyPr wrap="square" rtlCol="0">
              <a:spAutoFit/>
            </a:bodyPr>
            <a:lstStyle/>
            <a:p>
              <a:r>
                <a:rPr lang="zh-CN" altLang="en-US" sz="900" dirty="0">
                  <a:solidFill>
                    <a:schemeClr val="bg1"/>
                  </a:solidFill>
                  <a:latin typeface="黑体" panose="02010609060101010101" pitchFamily="49" charset="-122"/>
                  <a:ea typeface="黑体" panose="02010609060101010101" pitchFamily="49" charset="-122"/>
                  <a:cs typeface="Arial" panose="020B0604020202020204" pitchFamily="34" charset="0"/>
                </a:rPr>
                <a:t>上海市闵行区田林路</a:t>
              </a:r>
              <a:r>
                <a:rPr lang="en-US" altLang="zh-CN" sz="900" dirty="0">
                  <a:solidFill>
                    <a:schemeClr val="bg1"/>
                  </a:solidFill>
                  <a:latin typeface="黑体" panose="02010609060101010101" pitchFamily="49" charset="-122"/>
                  <a:ea typeface="黑体" panose="02010609060101010101" pitchFamily="49" charset="-122"/>
                  <a:cs typeface="Arial" panose="020B0604020202020204" pitchFamily="34" charset="0"/>
                </a:rPr>
                <a:t>1016</a:t>
              </a:r>
              <a:r>
                <a:rPr lang="zh-CN" altLang="en-US" sz="900" dirty="0">
                  <a:solidFill>
                    <a:schemeClr val="bg1"/>
                  </a:solidFill>
                  <a:latin typeface="黑体" panose="02010609060101010101" pitchFamily="49" charset="-122"/>
                  <a:ea typeface="黑体" panose="02010609060101010101" pitchFamily="49" charset="-122"/>
                  <a:cs typeface="Arial" panose="020B0604020202020204" pitchFamily="34" charset="0"/>
                </a:rPr>
                <a:t>号科技绿洲</a:t>
              </a:r>
              <a:r>
                <a:rPr lang="en-US" altLang="zh-CN" sz="900" dirty="0">
                  <a:solidFill>
                    <a:schemeClr val="bg1"/>
                  </a:solidFill>
                  <a:latin typeface="黑体" panose="02010609060101010101" pitchFamily="49" charset="-122"/>
                  <a:ea typeface="黑体" panose="02010609060101010101" pitchFamily="49" charset="-122"/>
                  <a:cs typeface="Arial" panose="020B0604020202020204" pitchFamily="34" charset="0"/>
                </a:rPr>
                <a:t>3</a:t>
              </a:r>
              <a:r>
                <a:rPr lang="zh-CN" altLang="en-US" sz="900" dirty="0">
                  <a:solidFill>
                    <a:schemeClr val="bg1"/>
                  </a:solidFill>
                  <a:latin typeface="黑体" panose="02010609060101010101" pitchFamily="49" charset="-122"/>
                  <a:ea typeface="黑体" panose="02010609060101010101" pitchFamily="49" charset="-122"/>
                  <a:cs typeface="Arial" panose="020B0604020202020204" pitchFamily="34" charset="0"/>
                </a:rPr>
                <a:t>期（</a:t>
              </a:r>
              <a:r>
                <a:rPr lang="en-US" altLang="zh-CN" sz="900" dirty="0">
                  <a:solidFill>
                    <a:schemeClr val="bg1"/>
                  </a:solidFill>
                  <a:latin typeface="黑体" panose="02010609060101010101" pitchFamily="49" charset="-122"/>
                  <a:ea typeface="黑体" panose="02010609060101010101" pitchFamily="49" charset="-122"/>
                  <a:cs typeface="Arial" panose="020B0604020202020204" pitchFamily="34" charset="0"/>
                </a:rPr>
                <a:t>B</a:t>
              </a:r>
              <a:r>
                <a:rPr lang="zh-CN" altLang="en-US" sz="900" dirty="0">
                  <a:solidFill>
                    <a:schemeClr val="bg1"/>
                  </a:solidFill>
                  <a:latin typeface="黑体" panose="02010609060101010101" pitchFamily="49" charset="-122"/>
                  <a:ea typeface="黑体" panose="02010609060101010101" pitchFamily="49" charset="-122"/>
                  <a:cs typeface="Arial" panose="020B0604020202020204" pitchFamily="34" charset="0"/>
                </a:rPr>
                <a:t>区）</a:t>
              </a:r>
              <a:r>
                <a:rPr lang="en-US" altLang="zh-CN" sz="900" dirty="0">
                  <a:solidFill>
                    <a:schemeClr val="bg1"/>
                  </a:solidFill>
                  <a:latin typeface="黑体" panose="02010609060101010101" pitchFamily="49" charset="-122"/>
                  <a:ea typeface="黑体" panose="02010609060101010101" pitchFamily="49" charset="-122"/>
                  <a:cs typeface="Arial" panose="020B0604020202020204" pitchFamily="34" charset="0"/>
                </a:rPr>
                <a:t>5</a:t>
              </a:r>
              <a:r>
                <a:rPr lang="zh-CN" altLang="en-US" sz="900" dirty="0">
                  <a:solidFill>
                    <a:schemeClr val="bg1"/>
                  </a:solidFill>
                  <a:latin typeface="黑体" panose="02010609060101010101" pitchFamily="49" charset="-122"/>
                  <a:ea typeface="黑体" panose="02010609060101010101" pitchFamily="49" charset="-122"/>
                  <a:cs typeface="Arial" panose="020B0604020202020204" pitchFamily="34" charset="0"/>
                </a:rPr>
                <a:t>号楼  </a:t>
              </a:r>
              <a:r>
                <a:rPr lang="en-US" altLang="zh-CN" sz="900" dirty="0">
                  <a:solidFill>
                    <a:schemeClr val="bg1"/>
                  </a:solidFill>
                  <a:cs typeface="Arial" panose="020B0604020202020204" pitchFamily="34" charset="0"/>
                </a:rPr>
                <a:t>200233</a:t>
              </a:r>
            </a:p>
            <a:p>
              <a:pPr marL="0" marR="0" lvl="0" indent="0" algn="l" defTabSz="1087438" rtl="0" eaLnBrk="1" fontAlgn="base" latinLnBrk="0" hangingPunct="1">
                <a:lnSpc>
                  <a:spcPct val="100000"/>
                </a:lnSpc>
                <a:spcBef>
                  <a:spcPct val="0"/>
                </a:spcBef>
                <a:spcAft>
                  <a:spcPct val="0"/>
                </a:spcAft>
                <a:buClrTx/>
                <a:buSzTx/>
                <a:buFontTx/>
                <a:buNone/>
                <a:tabLst/>
                <a:defRPr/>
              </a:pPr>
              <a:r>
                <a:rPr lang="zh-CN" altLang="en-US" sz="900" dirty="0">
                  <a:solidFill>
                    <a:schemeClr val="bg1"/>
                  </a:solidFill>
                  <a:latin typeface="黑体" panose="02010609060101010101" pitchFamily="49" charset="-122"/>
                  <a:ea typeface="黑体" panose="02010609060101010101" pitchFamily="49" charset="-122"/>
                  <a:cs typeface="Arial" panose="020B0604020202020204" pitchFamily="34" charset="0"/>
                </a:rPr>
                <a:t>联系电话</a:t>
              </a:r>
              <a:r>
                <a:rPr lang="zh-CN" altLang="en-US" sz="900" dirty="0">
                  <a:solidFill>
                    <a:schemeClr val="bg1"/>
                  </a:solidFill>
                  <a:cs typeface="Arial" panose="020B0604020202020204" pitchFamily="34" charset="0"/>
                </a:rPr>
                <a:t>：</a:t>
              </a:r>
              <a:r>
                <a:rPr lang="en-US" altLang="zh-CN" sz="900" b="1" dirty="0">
                  <a:solidFill>
                    <a:schemeClr val="bg1"/>
                  </a:solidFill>
                  <a:cs typeface="Arial" panose="020B0604020202020204" pitchFamily="34" charset="0"/>
                </a:rPr>
                <a:t>+86 21 5108 6236 </a:t>
              </a:r>
              <a:r>
                <a:rPr lang="zh-CN" altLang="en-US" sz="900" dirty="0">
                  <a:solidFill>
                    <a:schemeClr val="bg1"/>
                  </a:solidFill>
                  <a:cs typeface="Arial" panose="020B0604020202020204" pitchFamily="34" charset="0"/>
                </a:rPr>
                <a:t>    </a:t>
              </a:r>
              <a:r>
                <a:rPr lang="zh-CN" altLang="en-US" sz="900" dirty="0">
                  <a:solidFill>
                    <a:schemeClr val="bg1"/>
                  </a:solidFill>
                  <a:latin typeface="黑体" panose="02010609060101010101" pitchFamily="49" charset="-122"/>
                  <a:ea typeface="黑体" panose="02010609060101010101" pitchFamily="49" charset="-122"/>
                  <a:cs typeface="Arial" panose="020B0604020202020204" pitchFamily="34" charset="0"/>
                </a:rPr>
                <a:t>销售支持</a:t>
              </a:r>
              <a:r>
                <a:rPr lang="zh-CN" altLang="en-US" sz="900" dirty="0">
                  <a:solidFill>
                    <a:schemeClr val="bg1"/>
                  </a:solidFill>
                  <a:cs typeface="Arial" panose="020B0604020202020204" pitchFamily="34" charset="0"/>
                </a:rPr>
                <a:t>：</a:t>
              </a:r>
              <a:r>
                <a:rPr lang="en-US" altLang="zh-CN" sz="900" b="1" u="none" kern="1200" dirty="0">
                  <a:solidFill>
                    <a:schemeClr val="bg1"/>
                  </a:solidFill>
                  <a:latin typeface="Arial" pitchFamily="34" charset="0"/>
                  <a:ea typeface="宋体" pitchFamily="2" charset="-122"/>
                  <a:cs typeface="Arial" panose="020B0604020202020204" pitchFamily="34" charset="0"/>
                </a:rPr>
                <a:t>sales@quectel.com </a:t>
              </a:r>
              <a:endParaRPr lang="zh-CN" altLang="zh-CN" sz="900" b="1" u="none" kern="1200" dirty="0">
                <a:solidFill>
                  <a:schemeClr val="bg1"/>
                </a:solidFill>
                <a:latin typeface="Arial" pitchFamily="34" charset="0"/>
                <a:ea typeface="宋体" pitchFamily="2" charset="-122"/>
                <a:cs typeface="Arial" panose="020B0604020202020204" pitchFamily="34" charset="0"/>
              </a:endParaRPr>
            </a:p>
            <a:p>
              <a:r>
                <a:rPr lang="zh-CN" altLang="en-US" sz="900" dirty="0">
                  <a:solidFill>
                    <a:schemeClr val="bg1"/>
                  </a:solidFill>
                  <a:latin typeface="黑体" panose="02010609060101010101" pitchFamily="49" charset="-122"/>
                  <a:ea typeface="黑体" panose="02010609060101010101" pitchFamily="49" charset="-122"/>
                  <a:cs typeface="Arial" panose="020B0604020202020204" pitchFamily="34" charset="0"/>
                </a:rPr>
                <a:t>技术支持</a:t>
              </a:r>
              <a:r>
                <a:rPr lang="zh-CN" altLang="en-US" sz="900" dirty="0">
                  <a:solidFill>
                    <a:schemeClr val="bg1"/>
                  </a:solidFill>
                  <a:cs typeface="Arial" panose="020B0604020202020204" pitchFamily="34" charset="0"/>
                </a:rPr>
                <a:t>：</a:t>
              </a:r>
              <a:r>
                <a:rPr lang="en-US" altLang="zh-CN" sz="900" b="1" dirty="0">
                  <a:solidFill>
                    <a:schemeClr val="bg1"/>
                  </a:solidFill>
                  <a:cs typeface="Arial" panose="020B0604020202020204" pitchFamily="34" charset="0"/>
                </a:rPr>
                <a:t>support@quectel.com     </a:t>
              </a:r>
              <a:r>
                <a:rPr lang="zh-CN" altLang="en-US" sz="900" dirty="0">
                  <a:solidFill>
                    <a:schemeClr val="bg1"/>
                  </a:solidFill>
                  <a:latin typeface="黑体" panose="02010609060101010101" pitchFamily="49" charset="-122"/>
                  <a:ea typeface="黑体" panose="02010609060101010101" pitchFamily="49" charset="-122"/>
                  <a:cs typeface="Arial" panose="020B0604020202020204" pitchFamily="34" charset="0"/>
                </a:rPr>
                <a:t>电子邮件</a:t>
              </a:r>
              <a:r>
                <a:rPr lang="zh-CN" altLang="en-US" sz="900" dirty="0">
                  <a:solidFill>
                    <a:schemeClr val="bg1"/>
                  </a:solidFill>
                  <a:cs typeface="Arial" panose="020B0604020202020204" pitchFamily="34" charset="0"/>
                </a:rPr>
                <a:t>：</a:t>
              </a:r>
              <a:r>
                <a:rPr lang="en-US" altLang="zh-CN" sz="900" b="1" dirty="0">
                  <a:solidFill>
                    <a:schemeClr val="bg1"/>
                  </a:solidFill>
                  <a:cs typeface="Arial" panose="020B0604020202020204" pitchFamily="34" charset="0"/>
                </a:rPr>
                <a:t>info@quectel.com</a:t>
              </a:r>
              <a:r>
                <a:rPr lang="zh-CN" altLang="en-US" sz="900" b="1" dirty="0">
                  <a:solidFill>
                    <a:schemeClr val="bg1"/>
                  </a:solidFill>
                  <a:cs typeface="Arial" panose="020B0604020202020204" pitchFamily="34" charset="0"/>
                </a:rPr>
                <a:t> </a:t>
              </a:r>
              <a:endParaRPr lang="en-US" altLang="zh-CN" sz="900" b="1" u="sng" dirty="0">
                <a:solidFill>
                  <a:schemeClr val="bg1"/>
                </a:solidFill>
                <a:cs typeface="Arial" panose="020B0604020202020204" pitchFamily="34" charset="0"/>
              </a:endParaRPr>
            </a:p>
            <a:p>
              <a:r>
                <a:rPr lang="en-US" altLang="zh-CN" sz="900" b="1" dirty="0">
                  <a:solidFill>
                    <a:schemeClr val="bg1"/>
                  </a:solidFill>
                  <a:latin typeface="Arial" panose="020B0604020202020204" pitchFamily="34" charset="0"/>
                  <a:cs typeface="Arial" panose="020B0604020202020204" pitchFamily="34" charset="0"/>
                </a:rPr>
                <a:t> </a:t>
              </a:r>
              <a:endParaRPr lang="en-US" altLang="zh-CN" sz="900" b="1" u="sng" dirty="0">
                <a:solidFill>
                  <a:schemeClr val="bg1"/>
                </a:solidFill>
                <a:latin typeface="Arial" panose="020B0604020202020204" pitchFamily="34" charset="0"/>
                <a:cs typeface="Arial" panose="020B0604020202020204" pitchFamily="34" charset="0"/>
              </a:endParaRPr>
            </a:p>
          </p:txBody>
        </p:sp>
        <p:pic>
          <p:nvPicPr>
            <p:cNvPr id="28" name="Picture 21" descr="A close up of a logo&#10;&#10;Description automatically generated">
              <a:extLst>
                <a:ext uri="{FF2B5EF4-FFF2-40B4-BE49-F238E27FC236}">
                  <a16:creationId xmlns:a16="http://schemas.microsoft.com/office/drawing/2014/main" id="{8386BB90-3A95-514A-933F-AC1E38595B14}"/>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rot="21000000">
              <a:off x="465386" y="4133296"/>
              <a:ext cx="3651365" cy="1726290"/>
            </a:xfrm>
            <a:prstGeom prst="rect">
              <a:avLst/>
            </a:prstGeom>
          </p:spPr>
        </p:pic>
        <p:pic>
          <p:nvPicPr>
            <p:cNvPr id="29" name="Picture 23">
              <a:extLst>
                <a:ext uri="{FF2B5EF4-FFF2-40B4-BE49-F238E27FC236}">
                  <a16:creationId xmlns:a16="http://schemas.microsoft.com/office/drawing/2014/main" id="{7E0EC4F9-DE4B-1F46-A540-7F0B8D583A98}"/>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90171" y="260923"/>
              <a:ext cx="2874604" cy="973434"/>
            </a:xfrm>
            <a:prstGeom prst="rect">
              <a:avLst/>
            </a:prstGeom>
          </p:spPr>
        </p:pic>
        <p:pic>
          <p:nvPicPr>
            <p:cNvPr id="30" name="Picture 25">
              <a:extLst>
                <a:ext uri="{FF2B5EF4-FFF2-40B4-BE49-F238E27FC236}">
                  <a16:creationId xmlns:a16="http://schemas.microsoft.com/office/drawing/2014/main" id="{15FDA947-C2B9-6442-BB84-01C1F8C0FF37}"/>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18306" y="5594607"/>
              <a:ext cx="3018334" cy="1022106"/>
            </a:xfrm>
            <a:prstGeom prst="rect">
              <a:avLst/>
            </a:prstGeom>
          </p:spPr>
        </p:pic>
        <p:sp>
          <p:nvSpPr>
            <p:cNvPr id="31" name="矩形 30">
              <a:extLst>
                <a:ext uri="{FF2B5EF4-FFF2-40B4-BE49-F238E27FC236}">
                  <a16:creationId xmlns:a16="http://schemas.microsoft.com/office/drawing/2014/main" id="{D751A9FE-3380-A849-95CA-0BD8BCE06C45}"/>
                </a:ext>
              </a:extLst>
            </p:cNvPr>
            <p:cNvSpPr/>
            <p:nvPr/>
          </p:nvSpPr>
          <p:spPr>
            <a:xfrm>
              <a:off x="6203066" y="5363774"/>
              <a:ext cx="3570208" cy="461665"/>
            </a:xfrm>
            <a:prstGeom prst="rect">
              <a:avLst/>
            </a:prstGeom>
          </p:spPr>
          <p:txBody>
            <a:bodyPr wrap="none">
              <a:spAutoFit/>
            </a:bodyPr>
            <a:lstStyle/>
            <a:p>
              <a:r>
                <a:rPr lang="zh-CN" altLang="en-US" sz="2400" dirty="0">
                  <a:solidFill>
                    <a:schemeClr val="bg1"/>
                  </a:solidFill>
                  <a:latin typeface="黑体" panose="02010609060101010101" pitchFamily="49" charset="-122"/>
                  <a:ea typeface="黑体" panose="02010609060101010101" pitchFamily="49" charset="-122"/>
                </a:rPr>
                <a:t>全国热线</a:t>
              </a:r>
              <a:r>
                <a:rPr lang="en-US" altLang="zh-CN" sz="2400" dirty="0">
                  <a:solidFill>
                    <a:schemeClr val="bg1"/>
                  </a:solidFill>
                  <a:latin typeface="黑体" panose="02010609060101010101" pitchFamily="49" charset="-122"/>
                  <a:ea typeface="黑体" panose="02010609060101010101" pitchFamily="49" charset="-122"/>
                </a:rPr>
                <a:t>: 400 960 7678</a:t>
              </a:r>
              <a:endParaRPr lang="zh-CN" altLang="en-US" dirty="0">
                <a:solidFill>
                  <a:schemeClr val="bg1"/>
                </a:solidFill>
              </a:endParaRPr>
            </a:p>
          </p:txBody>
        </p:sp>
        <p:pic>
          <p:nvPicPr>
            <p:cNvPr id="32" name="Picture 2">
              <a:extLst>
                <a:ext uri="{FF2B5EF4-FFF2-40B4-BE49-F238E27FC236}">
                  <a16:creationId xmlns:a16="http://schemas.microsoft.com/office/drawing/2014/main" id="{4BDCE2DC-9A58-ED41-AAD2-0A87F567E5AC}"/>
                </a:ext>
              </a:extLst>
            </p:cNvPr>
            <p:cNvPicPr>
              <a:picLocks noChangeAspect="1" noChangeArrowheads="1"/>
            </p:cNvPicPr>
            <p:nvPr/>
          </p:nvPicPr>
          <p:blipFill>
            <a:blip r:embed="rId7" cstate="screen">
              <a:extLst>
                <a:ext uri="{28A0092B-C50C-407E-A947-70E740481C1C}">
                  <a14:useLocalDpi xmlns:a14="http://schemas.microsoft.com/office/drawing/2010/main"/>
                </a:ext>
              </a:extLst>
            </a:blip>
            <a:srcRect/>
            <a:stretch/>
          </p:blipFill>
          <p:spPr bwMode="auto">
            <a:xfrm>
              <a:off x="10720087" y="5379871"/>
              <a:ext cx="958495" cy="958495"/>
            </a:xfrm>
            <a:prstGeom prst="rect">
              <a:avLst/>
            </a:prstGeom>
            <a:noFill/>
          </p:spPr>
        </p:pic>
        <p:sp>
          <p:nvSpPr>
            <p:cNvPr id="33" name="矩形 32">
              <a:extLst>
                <a:ext uri="{FF2B5EF4-FFF2-40B4-BE49-F238E27FC236}">
                  <a16:creationId xmlns:a16="http://schemas.microsoft.com/office/drawing/2014/main" id="{B970EC7C-C5A1-804A-BCFA-94BCE015D6AA}"/>
                </a:ext>
              </a:extLst>
            </p:cNvPr>
            <p:cNvSpPr/>
            <p:nvPr/>
          </p:nvSpPr>
          <p:spPr>
            <a:xfrm>
              <a:off x="10548807" y="6467636"/>
              <a:ext cx="1285884" cy="261610"/>
            </a:xfrm>
            <a:prstGeom prst="rect">
              <a:avLst/>
            </a:prstGeom>
          </p:spPr>
          <p:txBody>
            <a:bodyPr wrap="square">
              <a:spAutoFit/>
            </a:bodyPr>
            <a:lstStyle/>
            <a:p>
              <a:pPr algn="ctr"/>
              <a:r>
                <a:rPr lang="zh-CN" altLang="en-US" sz="1100" dirty="0">
                  <a:solidFill>
                    <a:schemeClr val="bg1"/>
                  </a:solidFill>
                  <a:latin typeface="黑体" pitchFamily="2" charset="-122"/>
                  <a:ea typeface="黑体" pitchFamily="2" charset="-122"/>
                </a:rPr>
                <a:t>移远微信公众号</a:t>
              </a:r>
              <a:endParaRPr lang="zh-CN" altLang="en-US" sz="1100" dirty="0">
                <a:solidFill>
                  <a:schemeClr val="bg1"/>
                </a:solidFill>
              </a:endParaRPr>
            </a:p>
          </p:txBody>
        </p:sp>
      </p:grpSp>
    </p:spTree>
    <p:extLst>
      <p:ext uri="{BB962C8B-B14F-4D97-AF65-F5344CB8AC3E}">
        <p14:creationId xmlns:p14="http://schemas.microsoft.com/office/powerpoint/2010/main" val="35112412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标题和内容">
    <p:spTree>
      <p:nvGrpSpPr>
        <p:cNvPr id="1" name=""/>
        <p:cNvGrpSpPr/>
        <p:nvPr/>
      </p:nvGrpSpPr>
      <p:grpSpPr>
        <a:xfrm>
          <a:off x="0" y="0"/>
          <a:ext cx="0" cy="0"/>
          <a:chOff x="0" y="0"/>
          <a:chExt cx="0" cy="0"/>
        </a:xfrm>
      </p:grpSpPr>
      <p:sp>
        <p:nvSpPr>
          <p:cNvPr id="3" name="标题占位符 20"/>
          <p:cNvSpPr>
            <a:spLocks noGrp="1"/>
          </p:cNvSpPr>
          <p:nvPr>
            <p:ph type="title"/>
          </p:nvPr>
        </p:nvSpPr>
        <p:spPr>
          <a:xfrm>
            <a:off x="436113" y="500720"/>
            <a:ext cx="11064088" cy="279097"/>
          </a:xfrm>
          <a:prstGeom prst="rect">
            <a:avLst/>
          </a:prstGeom>
        </p:spPr>
        <p:txBody>
          <a:bodyPr rtlCol="0">
            <a:noAutofit/>
          </a:bodyPr>
          <a:lstStyle>
            <a:lvl1pPr>
              <a:defRPr sz="2799" b="0">
                <a:solidFill>
                  <a:schemeClr val="tx1">
                    <a:lumMod val="75000"/>
                    <a:lumOff val="25000"/>
                  </a:schemeClr>
                </a:solidFill>
                <a:latin typeface="黑体" pitchFamily="2" charset="-122"/>
                <a:ea typeface="黑体" pitchFamily="2" charset="-122"/>
              </a:defRPr>
            </a:lvl1pPr>
          </a:lstStyle>
          <a:p>
            <a:pPr lvl="0"/>
            <a:r>
              <a:rPr lang="en-US" altLang="zh-CN" dirty="0" err="1"/>
              <a:t>Mastertitelformat</a:t>
            </a:r>
            <a:r>
              <a:rPr lang="en-US" altLang="zh-CN" dirty="0"/>
              <a:t> </a:t>
            </a:r>
            <a:r>
              <a:rPr lang="en-US" altLang="zh-CN" dirty="0" err="1"/>
              <a:t>bearbeiten</a:t>
            </a:r>
            <a:endParaRPr lang="en-US" altLang="zh-CN" dirty="0"/>
          </a:p>
        </p:txBody>
      </p:sp>
    </p:spTree>
    <p:extLst>
      <p:ext uri="{BB962C8B-B14F-4D97-AF65-F5344CB8AC3E}">
        <p14:creationId xmlns:p14="http://schemas.microsoft.com/office/powerpoint/2010/main" val="24403168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节标题">
    <p:spTree>
      <p:nvGrpSpPr>
        <p:cNvPr id="1" name=""/>
        <p:cNvGrpSpPr/>
        <p:nvPr/>
      </p:nvGrpSpPr>
      <p:grpSpPr>
        <a:xfrm>
          <a:off x="0" y="0"/>
          <a:ext cx="0" cy="0"/>
          <a:chOff x="0" y="0"/>
          <a:chExt cx="0" cy="0"/>
        </a:xfrm>
      </p:grpSpPr>
      <p:sp>
        <p:nvSpPr>
          <p:cNvPr id="4" name="日期占位符 3"/>
          <p:cNvSpPr>
            <a:spLocks noGrp="1"/>
          </p:cNvSpPr>
          <p:nvPr>
            <p:ph type="dt" sz="half" idx="10"/>
            <p:custDataLst>
              <p:tags r:id="rId1"/>
            </p:custDataLst>
          </p:nvPr>
        </p:nvSpPr>
        <p:spPr/>
        <p:txBody>
          <a:bodyPr/>
          <a:lstStyle>
            <a:lvl1pPr>
              <a:defRPr>
                <a:latin typeface="Arial" panose="020B0604020202090204" pitchFamily="34" charset="0"/>
                <a:ea typeface="微软雅黑" charset="-122"/>
              </a:defRPr>
            </a:lvl1pPr>
          </a:lstStyle>
          <a:p>
            <a:fld id="{760FBDFE-C587-4B4C-A407-44438C67B59E}" type="datetimeFigureOut">
              <a:rPr lang="zh-CN" altLang="en-US" smtClean="0"/>
              <a:t>2022/8/11</a:t>
            </a:fld>
            <a:endParaRPr lang="zh-CN" altLang="en-US"/>
          </a:p>
        </p:txBody>
      </p:sp>
      <p:sp>
        <p:nvSpPr>
          <p:cNvPr id="5" name="页脚占位符 4"/>
          <p:cNvSpPr>
            <a:spLocks noGrp="1"/>
          </p:cNvSpPr>
          <p:nvPr>
            <p:ph type="ftr" sz="quarter" idx="11"/>
            <p:custDataLst>
              <p:tags r:id="rId2"/>
            </p:custDataLst>
          </p:nvPr>
        </p:nvSpPr>
        <p:spPr/>
        <p:txBody>
          <a:bodyPr/>
          <a:lstStyle>
            <a:lvl1pPr>
              <a:defRPr>
                <a:latin typeface="Arial" panose="020B0604020202090204" pitchFamily="34" charset="0"/>
                <a:ea typeface="微软雅黑" charset="-122"/>
              </a:defRPr>
            </a:lvl1pPr>
          </a:lstStyle>
          <a:p>
            <a:endParaRPr lang="zh-CN" altLang="en-US"/>
          </a:p>
        </p:txBody>
      </p:sp>
      <p:sp>
        <p:nvSpPr>
          <p:cNvPr id="6" name="灯片编号占位符 5"/>
          <p:cNvSpPr>
            <a:spLocks noGrp="1"/>
          </p:cNvSpPr>
          <p:nvPr>
            <p:ph type="sldNum" sz="quarter" idx="12"/>
            <p:custDataLst>
              <p:tags r:id="rId3"/>
            </p:custDataLst>
          </p:nvPr>
        </p:nvSpPr>
        <p:spPr/>
        <p:txBody>
          <a:bodyPr/>
          <a:lstStyle>
            <a:lvl1pPr>
              <a:defRPr>
                <a:latin typeface="Arial" panose="020B0604020202090204" pitchFamily="34" charset="0"/>
                <a:ea typeface="微软雅黑" charset="-122"/>
              </a:defRPr>
            </a:lvl1pPr>
          </a:lstStyle>
          <a:p>
            <a:fld id="{49AE70B2-8BF9-45C0-BB95-33D1B9D3A854}" type="slidenum">
              <a:rPr lang="zh-CN" altLang="en-US" smtClean="0"/>
              <a:t>‹#›</a:t>
            </a:fld>
            <a:endParaRPr lang="zh-CN" altLang="en-US"/>
          </a:p>
        </p:txBody>
      </p:sp>
      <p:sp>
        <p:nvSpPr>
          <p:cNvPr id="2" name="标题 1"/>
          <p:cNvSpPr>
            <a:spLocks noGrp="1"/>
          </p:cNvSpPr>
          <p:nvPr>
            <p:ph type="title" hasCustomPrompt="1"/>
            <p:custDataLst>
              <p:tags r:id="rId4"/>
            </p:custDataLst>
          </p:nvPr>
        </p:nvSpPr>
        <p:spPr>
          <a:xfrm>
            <a:off x="3768026" y="2494916"/>
            <a:ext cx="5861749" cy="1096009"/>
          </a:xfrm>
        </p:spPr>
        <p:txBody>
          <a:bodyPr wrap="square" anchor="b">
            <a:normAutofit/>
          </a:bodyPr>
          <a:lstStyle>
            <a:lvl1pPr>
              <a:defRPr sz="4800" baseline="0">
                <a:ea typeface="汉仪旗黑-85S" panose="00020600040101010101" pitchFamily="18" charset="-122"/>
              </a:defRPr>
            </a:lvl1pPr>
          </a:lstStyle>
          <a:p>
            <a:r>
              <a:rPr lang="zh-CN" altLang="en-US" dirty="0"/>
              <a:t>单击此处编辑标题</a:t>
            </a:r>
          </a:p>
        </p:txBody>
      </p:sp>
      <p:sp>
        <p:nvSpPr>
          <p:cNvPr id="10" name="文本占位符 9"/>
          <p:cNvSpPr>
            <a:spLocks noGrp="1"/>
          </p:cNvSpPr>
          <p:nvPr>
            <p:ph type="body" sz="quarter" idx="13" hasCustomPrompt="1"/>
            <p:custDataLst>
              <p:tags r:id="rId5"/>
            </p:custDataLst>
          </p:nvPr>
        </p:nvSpPr>
        <p:spPr>
          <a:xfrm>
            <a:off x="3768026" y="3790317"/>
            <a:ext cx="5861050" cy="519428"/>
          </a:xfrm>
        </p:spPr>
        <p:txBody>
          <a:bodyPr>
            <a:normAutofit/>
          </a:bodyPr>
          <a:lstStyle>
            <a:lvl1pPr marL="0" indent="0">
              <a:buNone/>
              <a:defRPr sz="1800"/>
            </a:lvl1pPr>
          </a:lstStyle>
          <a:p>
            <a:pPr lvl="0"/>
            <a:r>
              <a:rPr lang="zh-CN" altLang="en-US" dirty="0"/>
              <a:t>单击此处编辑副标题</a:t>
            </a:r>
          </a:p>
        </p:txBody>
      </p:sp>
      <p:sp>
        <p:nvSpPr>
          <p:cNvPr id="12" name="Rectangle 22"/>
          <p:cNvSpPr/>
          <p:nvPr userDrawn="1"/>
        </p:nvSpPr>
        <p:spPr>
          <a:xfrm>
            <a:off x="10816853" y="3790540"/>
            <a:ext cx="494701" cy="4947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23"/>
          <p:cNvSpPr/>
          <p:nvPr userDrawn="1"/>
        </p:nvSpPr>
        <p:spPr>
          <a:xfrm>
            <a:off x="10232572" y="2932394"/>
            <a:ext cx="979714" cy="97971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27"/>
          <p:cNvSpPr/>
          <p:nvPr userDrawn="1"/>
        </p:nvSpPr>
        <p:spPr>
          <a:xfrm>
            <a:off x="11201836" y="2932394"/>
            <a:ext cx="999294" cy="979714"/>
          </a:xfrm>
          <a:prstGeom prst="rect">
            <a:avLst/>
          </a:prstGeom>
          <a:solidFill>
            <a:srgbClr val="F908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32"/>
          <p:cNvSpPr/>
          <p:nvPr userDrawn="1"/>
        </p:nvSpPr>
        <p:spPr>
          <a:xfrm>
            <a:off x="11201836" y="1952680"/>
            <a:ext cx="999294" cy="97971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23"/>
          <p:cNvSpPr/>
          <p:nvPr userDrawn="1"/>
        </p:nvSpPr>
        <p:spPr>
          <a:xfrm>
            <a:off x="11310802" y="3928074"/>
            <a:ext cx="979714" cy="97971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2"/>
          <p:cNvSpPr/>
          <p:nvPr userDrawn="1"/>
        </p:nvSpPr>
        <p:spPr>
          <a:xfrm>
            <a:off x="11202298" y="3975325"/>
            <a:ext cx="494701" cy="4947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22"/>
          <p:cNvSpPr/>
          <p:nvPr userDrawn="1"/>
        </p:nvSpPr>
        <p:spPr>
          <a:xfrm>
            <a:off x="11553453" y="4285205"/>
            <a:ext cx="494701" cy="4947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27"/>
          <p:cNvSpPr/>
          <p:nvPr userDrawn="1"/>
        </p:nvSpPr>
        <p:spPr>
          <a:xfrm>
            <a:off x="-325120" y="2760345"/>
            <a:ext cx="575945" cy="830580"/>
          </a:xfrm>
          <a:prstGeom prst="rect">
            <a:avLst/>
          </a:prstGeom>
          <a:solidFill>
            <a:srgbClr val="F908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080491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3" descr="Shape&#10;&#10;Description automatically generated with medium confidence">
            <a:extLst>
              <a:ext uri="{FF2B5EF4-FFF2-40B4-BE49-F238E27FC236}">
                <a16:creationId xmlns:a16="http://schemas.microsoft.com/office/drawing/2014/main" id="{AFA59D20-84CE-4CE3-8CE4-C78D30FE24FF}"/>
              </a:ext>
            </a:extLst>
          </p:cNvPr>
          <p:cNvPicPr>
            <a:picLocks noChangeAspect="1"/>
          </p:cNvPicPr>
          <p:nvPr userDrawn="1"/>
        </p:nvPicPr>
        <p:blipFill>
          <a:blip r:embed="rId12" cstate="screen">
            <a:extLst>
              <a:ext uri="{28A0092B-C50C-407E-A947-70E740481C1C}">
                <a14:useLocalDpi xmlns:a14="http://schemas.microsoft.com/office/drawing/2010/main"/>
              </a:ext>
            </a:extLst>
          </a:blip>
          <a:stretch>
            <a:fillRect/>
          </a:stretch>
        </p:blipFill>
        <p:spPr>
          <a:xfrm>
            <a:off x="9983637" y="6190715"/>
            <a:ext cx="2088233" cy="707143"/>
          </a:xfrm>
          <a:prstGeom prst="rect">
            <a:avLst/>
          </a:prstGeom>
        </p:spPr>
      </p:pic>
      <p:pic>
        <p:nvPicPr>
          <p:cNvPr id="8" name="Picture 4" descr="A picture containing text, clipart&#10;&#10;Description automatically generated">
            <a:extLst>
              <a:ext uri="{FF2B5EF4-FFF2-40B4-BE49-F238E27FC236}">
                <a16:creationId xmlns:a16="http://schemas.microsoft.com/office/drawing/2014/main" id="{DF322C05-203E-4EF6-9057-744FAF9589A6}"/>
              </a:ext>
            </a:extLst>
          </p:cNvPr>
          <p:cNvPicPr>
            <a:picLocks noChangeAspect="1"/>
          </p:cNvPicPr>
          <p:nvPr userDrawn="1"/>
        </p:nvPicPr>
        <p:blipFill>
          <a:blip r:embed="rId13" cstate="screen">
            <a:extLst>
              <a:ext uri="{28A0092B-C50C-407E-A947-70E740481C1C}">
                <a14:useLocalDpi xmlns:a14="http://schemas.microsoft.com/office/drawing/2010/main"/>
              </a:ext>
            </a:extLst>
          </a:blip>
          <a:stretch>
            <a:fillRect/>
          </a:stretch>
        </p:blipFill>
        <p:spPr>
          <a:xfrm>
            <a:off x="9726195" y="200372"/>
            <a:ext cx="2370855" cy="802849"/>
          </a:xfrm>
          <a:prstGeom prst="rect">
            <a:avLst/>
          </a:prstGeom>
        </p:spPr>
      </p:pic>
      <p:sp>
        <p:nvSpPr>
          <p:cNvPr id="9" name="Title 1">
            <a:extLst>
              <a:ext uri="{FF2B5EF4-FFF2-40B4-BE49-F238E27FC236}">
                <a16:creationId xmlns:a16="http://schemas.microsoft.com/office/drawing/2014/main" id="{ACE45F42-8AAF-4013-80AA-EB939D63770A}"/>
              </a:ext>
            </a:extLst>
          </p:cNvPr>
          <p:cNvSpPr txBox="1">
            <a:spLocks/>
          </p:cNvSpPr>
          <p:nvPr userDrawn="1"/>
        </p:nvSpPr>
        <p:spPr>
          <a:xfrm>
            <a:off x="436056" y="6407982"/>
            <a:ext cx="11062648" cy="27916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1400" dirty="0" err="1">
                <a:latin typeface="Arial" panose="020B0604020202020204" pitchFamily="34" charset="0"/>
                <a:cs typeface="Arial" panose="020B0604020202020204" pitchFamily="34" charset="0"/>
              </a:rPr>
              <a:t>www.quectel.com</a:t>
            </a:r>
            <a:endParaRPr lang="en-GB" sz="1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350114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5" r:id="rId6"/>
    <p:sldLayoutId id="2147483654" r:id="rId7"/>
    <p:sldLayoutId id="2147483656" r:id="rId8"/>
    <p:sldLayoutId id="2147483657" r:id="rId9"/>
    <p:sldLayoutId id="2147483658"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tags" Target="../tags/tag13.xml"/><Relationship Id="rId7" Type="http://schemas.openxmlformats.org/officeDocument/2006/relationships/notesSlide" Target="../notesSlides/notesSlide2.xml"/><Relationship Id="rId2" Type="http://schemas.openxmlformats.org/officeDocument/2006/relationships/tags" Target="../tags/tag12.xml"/><Relationship Id="rId1" Type="http://schemas.openxmlformats.org/officeDocument/2006/relationships/tags" Target="../tags/tag11.xml"/><Relationship Id="rId6" Type="http://schemas.openxmlformats.org/officeDocument/2006/relationships/slideLayout" Target="../slideLayouts/slideLayout9.xml"/><Relationship Id="rId5" Type="http://schemas.openxmlformats.org/officeDocument/2006/relationships/tags" Target="../tags/tag15.xml"/><Relationship Id="rId4" Type="http://schemas.openxmlformats.org/officeDocument/2006/relationships/tags" Target="../tags/tag14.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10.xml"/><Relationship Id="rId1" Type="http://schemas.openxmlformats.org/officeDocument/2006/relationships/tags" Target="../tags/tag16.xml"/><Relationship Id="rId4" Type="http://schemas.openxmlformats.org/officeDocument/2006/relationships/image" Target="../media/image26.svg"/></Relationships>
</file>

<file path=ppt/slides/_rels/slide13.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hyperlink" Target="https://python.quectel.com/wiki/#/zh-cn/api/QuecPythonClasslib?id=adc" TargetMode="Externa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tags" Target="../tags/tag8.xml"/><Relationship Id="rId7" Type="http://schemas.openxmlformats.org/officeDocument/2006/relationships/notesSlide" Target="../notesSlides/notesSlide1.xml"/><Relationship Id="rId2" Type="http://schemas.openxmlformats.org/officeDocument/2006/relationships/tags" Target="../tags/tag7.xml"/><Relationship Id="rId1" Type="http://schemas.openxmlformats.org/officeDocument/2006/relationships/tags" Target="../tags/tag6.xml"/><Relationship Id="rId6" Type="http://schemas.openxmlformats.org/officeDocument/2006/relationships/slideLayout" Target="../slideLayouts/slideLayout9.xml"/><Relationship Id="rId5" Type="http://schemas.openxmlformats.org/officeDocument/2006/relationships/tags" Target="../tags/tag10.xml"/><Relationship Id="rId4" Type="http://schemas.openxmlformats.org/officeDocument/2006/relationships/tags" Target="../tags/tag9.xml"/></Relationships>
</file>

<file path=ppt/slides/_rels/slide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4">
            <a:extLst>
              <a:ext uri="{FF2B5EF4-FFF2-40B4-BE49-F238E27FC236}">
                <a16:creationId xmlns:a16="http://schemas.microsoft.com/office/drawing/2014/main" id="{32EC3A89-9DBA-7D42-9118-921FCBD1A716}"/>
              </a:ext>
            </a:extLst>
          </p:cNvPr>
          <p:cNvSpPr txBox="1">
            <a:spLocks/>
          </p:cNvSpPr>
          <p:nvPr/>
        </p:nvSpPr>
        <p:spPr bwMode="auto">
          <a:xfrm>
            <a:off x="487488" y="2394745"/>
            <a:ext cx="7837687" cy="738664"/>
          </a:xfrm>
          <a:prstGeom prst="rect">
            <a:avLst/>
          </a:prstGeom>
          <a:noFill/>
          <a:ln w="9525">
            <a:noFill/>
            <a:miter lim="800000"/>
            <a:headEnd/>
            <a:tailEnd/>
          </a:ln>
        </p:spPr>
        <p:txBody>
          <a:bodyPr vert="horz" wrap="square" lIns="0" tIns="0" rIns="0" bIns="0" numCol="1" rtlCol="0" anchor="ctr" anchorCtr="0" compatLnSpc="1">
            <a:prstTxWarp prst="textNoShape">
              <a:avLst/>
            </a:prstTxWarp>
            <a:spAutoFit/>
          </a:bodyPr>
          <a:lstStyle>
            <a:lvl1pPr algn="l" defTabSz="1087438" rtl="0" eaLnBrk="0" fontAlgn="base" hangingPunct="0">
              <a:spcBef>
                <a:spcPct val="0"/>
              </a:spcBef>
              <a:spcAft>
                <a:spcPct val="0"/>
              </a:spcAft>
              <a:tabLst>
                <a:tab pos="3676650" algn="l"/>
              </a:tabLst>
              <a:defRPr sz="2800" b="0" kern="1200">
                <a:solidFill>
                  <a:schemeClr val="tx1">
                    <a:lumMod val="75000"/>
                    <a:lumOff val="25000"/>
                  </a:schemeClr>
                </a:solidFill>
                <a:latin typeface="+mj-lt"/>
                <a:ea typeface="黑体" pitchFamily="2" charset="-122"/>
                <a:cs typeface="+mj-cs"/>
              </a:defRPr>
            </a:lvl1pPr>
            <a:lvl2pPr algn="l" defTabSz="1087438" rtl="0" eaLnBrk="0" fontAlgn="base" hangingPunct="0">
              <a:spcBef>
                <a:spcPct val="0"/>
              </a:spcBef>
              <a:spcAft>
                <a:spcPct val="0"/>
              </a:spcAft>
              <a:defRPr sz="2500" b="1">
                <a:solidFill>
                  <a:srgbClr val="595959"/>
                </a:solidFill>
                <a:latin typeface="Arial" charset="0"/>
                <a:ea typeface="宋体" charset="-122"/>
              </a:defRPr>
            </a:lvl2pPr>
            <a:lvl3pPr algn="l" defTabSz="1087438" rtl="0" eaLnBrk="0" fontAlgn="base" hangingPunct="0">
              <a:spcBef>
                <a:spcPct val="0"/>
              </a:spcBef>
              <a:spcAft>
                <a:spcPct val="0"/>
              </a:spcAft>
              <a:defRPr sz="2500" b="1">
                <a:solidFill>
                  <a:srgbClr val="595959"/>
                </a:solidFill>
                <a:latin typeface="Arial" charset="0"/>
                <a:ea typeface="宋体" charset="-122"/>
              </a:defRPr>
            </a:lvl3pPr>
            <a:lvl4pPr algn="l" defTabSz="1087438" rtl="0" eaLnBrk="0" fontAlgn="base" hangingPunct="0">
              <a:spcBef>
                <a:spcPct val="0"/>
              </a:spcBef>
              <a:spcAft>
                <a:spcPct val="0"/>
              </a:spcAft>
              <a:defRPr sz="2500" b="1">
                <a:solidFill>
                  <a:srgbClr val="595959"/>
                </a:solidFill>
                <a:latin typeface="Arial" charset="0"/>
                <a:ea typeface="宋体" charset="-122"/>
              </a:defRPr>
            </a:lvl4pPr>
            <a:lvl5pPr algn="l" defTabSz="1087438" rtl="0" eaLnBrk="0" fontAlgn="base" hangingPunct="0">
              <a:spcBef>
                <a:spcPct val="0"/>
              </a:spcBef>
              <a:spcAft>
                <a:spcPct val="0"/>
              </a:spcAft>
              <a:defRPr sz="2500" b="1">
                <a:solidFill>
                  <a:srgbClr val="595959"/>
                </a:solidFill>
                <a:latin typeface="Arial" charset="0"/>
                <a:ea typeface="宋体" charset="-122"/>
              </a:defRPr>
            </a:lvl5pPr>
            <a:lvl6pPr marL="525828" algn="l" defTabSz="1088171" rtl="0" fontAlgn="base">
              <a:spcBef>
                <a:spcPct val="0"/>
              </a:spcBef>
              <a:spcAft>
                <a:spcPct val="0"/>
              </a:spcAft>
              <a:defRPr sz="2500" b="1">
                <a:solidFill>
                  <a:srgbClr val="595959"/>
                </a:solidFill>
                <a:latin typeface="Arial" charset="0"/>
                <a:ea typeface="宋体" charset="-122"/>
              </a:defRPr>
            </a:lvl6pPr>
            <a:lvl7pPr marL="1051655" algn="l" defTabSz="1088171" rtl="0" fontAlgn="base">
              <a:spcBef>
                <a:spcPct val="0"/>
              </a:spcBef>
              <a:spcAft>
                <a:spcPct val="0"/>
              </a:spcAft>
              <a:defRPr sz="2500" b="1">
                <a:solidFill>
                  <a:srgbClr val="595959"/>
                </a:solidFill>
                <a:latin typeface="Arial" charset="0"/>
                <a:ea typeface="宋体" charset="-122"/>
              </a:defRPr>
            </a:lvl7pPr>
            <a:lvl8pPr marL="1577483" algn="l" defTabSz="1088171" rtl="0" fontAlgn="base">
              <a:spcBef>
                <a:spcPct val="0"/>
              </a:spcBef>
              <a:spcAft>
                <a:spcPct val="0"/>
              </a:spcAft>
              <a:defRPr sz="2500" b="1">
                <a:solidFill>
                  <a:srgbClr val="595959"/>
                </a:solidFill>
                <a:latin typeface="Arial" charset="0"/>
                <a:ea typeface="宋体" charset="-122"/>
              </a:defRPr>
            </a:lvl8pPr>
            <a:lvl9pPr marL="2103311" algn="l" defTabSz="1088171" rtl="0" fontAlgn="base">
              <a:spcBef>
                <a:spcPct val="0"/>
              </a:spcBef>
              <a:spcAft>
                <a:spcPct val="0"/>
              </a:spcAft>
              <a:defRPr sz="2500" b="1">
                <a:solidFill>
                  <a:srgbClr val="595959"/>
                </a:solidFill>
                <a:latin typeface="Arial" charset="0"/>
                <a:ea typeface="宋体" charset="-122"/>
              </a:defRPr>
            </a:lvl9pPr>
          </a:lstStyle>
          <a:p>
            <a:r>
              <a:rPr lang="zh-CN" altLang="en-US" sz="4800" b="1" dirty="0">
                <a:ln w="0"/>
                <a:solidFill>
                  <a:srgbClr val="F90805"/>
                </a:solidFill>
                <a:latin typeface="Arial" panose="020B0604020202020204" pitchFamily="34" charset="0"/>
                <a:cs typeface="Arial" panose="020B0604020202020204" pitchFamily="34" charset="0"/>
              </a:rPr>
              <a:t>“移远杯”课程培训</a:t>
            </a:r>
          </a:p>
        </p:txBody>
      </p:sp>
      <p:sp>
        <p:nvSpPr>
          <p:cNvPr id="16" name="TextBox 15">
            <a:extLst>
              <a:ext uri="{FF2B5EF4-FFF2-40B4-BE49-F238E27FC236}">
                <a16:creationId xmlns:a16="http://schemas.microsoft.com/office/drawing/2014/main" id="{547A55F9-F963-BC41-8950-BC50FD8D5756}"/>
              </a:ext>
            </a:extLst>
          </p:cNvPr>
          <p:cNvSpPr txBox="1"/>
          <p:nvPr/>
        </p:nvSpPr>
        <p:spPr>
          <a:xfrm>
            <a:off x="487488" y="3493316"/>
            <a:ext cx="4671613" cy="492443"/>
          </a:xfrm>
          <a:prstGeom prst="rect">
            <a:avLst/>
          </a:prstGeom>
          <a:noFill/>
        </p:spPr>
        <p:txBody>
          <a:bodyPr wrap="square" lIns="0" tIns="0" rIns="0" bIns="0" rtlCol="0">
            <a:spAutoFit/>
          </a:bodyPr>
          <a:lstStyle/>
          <a:p>
            <a:r>
              <a:rPr lang="zh-CN" altLang="en-US" sz="3200" dirty="0">
                <a:ln w="0"/>
                <a:solidFill>
                  <a:schemeClr val="bg1"/>
                </a:solidFill>
                <a:latin typeface="黑体" panose="02010609060101010101" pitchFamily="49" charset="-122"/>
                <a:ea typeface="黑体" panose="02010609060101010101" pitchFamily="49" charset="-122"/>
                <a:cs typeface="Arial" panose="020B0604020202020204" pitchFamily="34" charset="0"/>
              </a:rPr>
              <a:t>片上外设工作原理及应用</a:t>
            </a:r>
          </a:p>
        </p:txBody>
      </p:sp>
      <p:sp>
        <p:nvSpPr>
          <p:cNvPr id="4" name="TextBox 15">
            <a:extLst>
              <a:ext uri="{FF2B5EF4-FFF2-40B4-BE49-F238E27FC236}">
                <a16:creationId xmlns:a16="http://schemas.microsoft.com/office/drawing/2014/main" id="{9B6C1980-AC51-4476-A595-0552771853C8}"/>
              </a:ext>
            </a:extLst>
          </p:cNvPr>
          <p:cNvSpPr txBox="1"/>
          <p:nvPr/>
        </p:nvSpPr>
        <p:spPr>
          <a:xfrm>
            <a:off x="487488" y="5328627"/>
            <a:ext cx="6626860" cy="369332"/>
          </a:xfrm>
          <a:prstGeom prst="rect">
            <a:avLst/>
          </a:prstGeom>
          <a:noFill/>
        </p:spPr>
        <p:txBody>
          <a:bodyPr wrap="square" lIns="0" tIns="0" rIns="0" bIns="0" rtlCol="0">
            <a:spAutoFit/>
          </a:bodyPr>
          <a:lstStyle/>
          <a:p>
            <a:r>
              <a:rPr lang="zh-CN" altLang="en-US" sz="2400" dirty="0">
                <a:ln w="0"/>
                <a:solidFill>
                  <a:schemeClr val="bg1"/>
                </a:solidFill>
                <a:latin typeface="黑体" panose="02010609060101010101" pitchFamily="49" charset="-122"/>
                <a:ea typeface="黑体" panose="02010609060101010101" pitchFamily="49" charset="-122"/>
                <a:cs typeface="Arial" panose="020B0604020202020204" pitchFamily="34" charset="0"/>
              </a:rPr>
              <a:t>陈驰</a:t>
            </a:r>
            <a:r>
              <a:rPr lang="en-US" altLang="zh-CN" sz="2400" dirty="0">
                <a:ln w="0"/>
                <a:solidFill>
                  <a:schemeClr val="bg1"/>
                </a:solidFill>
                <a:latin typeface="黑体" panose="02010609060101010101" pitchFamily="49" charset="-122"/>
                <a:ea typeface="黑体" panose="02010609060101010101" pitchFamily="49" charset="-122"/>
                <a:cs typeface="Arial" panose="020B0604020202020204" pitchFamily="34" charset="0"/>
              </a:rPr>
              <a:t>-</a:t>
            </a:r>
            <a:r>
              <a:rPr lang="zh-CN" altLang="en-US" sz="2400" dirty="0">
                <a:ln w="0"/>
                <a:solidFill>
                  <a:schemeClr val="bg1"/>
                </a:solidFill>
                <a:latin typeface="黑体" panose="02010609060101010101" pitchFamily="49" charset="-122"/>
                <a:ea typeface="黑体" panose="02010609060101010101" pitchFamily="49" charset="-122"/>
                <a:cs typeface="Arial" panose="020B0604020202020204" pitchFamily="34" charset="0"/>
              </a:rPr>
              <a:t>软件一部</a:t>
            </a:r>
          </a:p>
        </p:txBody>
      </p:sp>
    </p:spTree>
    <p:extLst>
      <p:ext uri="{BB962C8B-B14F-4D97-AF65-F5344CB8AC3E}">
        <p14:creationId xmlns:p14="http://schemas.microsoft.com/office/powerpoint/2010/main" val="8291917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1">
            <a:extLst>
              <a:ext uri="{FF2B5EF4-FFF2-40B4-BE49-F238E27FC236}">
                <a16:creationId xmlns:a16="http://schemas.microsoft.com/office/drawing/2014/main" id="{2A4EF9C5-E4E0-4BFE-80D8-399C862427E6}"/>
              </a:ext>
            </a:extLst>
          </p:cNvPr>
          <p:cNvSpPr>
            <a:spLocks noGrp="1"/>
          </p:cNvSpPr>
          <p:nvPr>
            <p:ph type="title"/>
          </p:nvPr>
        </p:nvSpPr>
        <p:spPr>
          <a:xfrm>
            <a:off x="436056" y="500836"/>
            <a:ext cx="11062648" cy="447842"/>
          </a:xfrm>
        </p:spPr>
        <p:txBody>
          <a:bodyPr>
            <a:normAutofit fontScale="90000"/>
          </a:bodyPr>
          <a:lstStyle/>
          <a:p>
            <a:r>
              <a:rPr lang="zh-CN" altLang="en-US" sz="3100" dirty="0">
                <a:solidFill>
                  <a:schemeClr val="tx1">
                    <a:lumMod val="75000"/>
                    <a:lumOff val="25000"/>
                  </a:schemeClr>
                </a:solidFill>
                <a:latin typeface="Arial" panose="020B0604020202020204" pitchFamily="34" charset="0"/>
                <a:ea typeface="黑体" panose="02010609060101010101" pitchFamily="49" charset="-122"/>
                <a:cs typeface="Arial" panose="020B0604020202020204" pitchFamily="34" charset="0"/>
              </a:rPr>
              <a:t>奈奎斯特采样定理</a:t>
            </a:r>
            <a:endParaRPr lang="en-GB" sz="2700" dirty="0">
              <a:solidFill>
                <a:schemeClr val="tx1">
                  <a:lumMod val="75000"/>
                  <a:lumOff val="25000"/>
                </a:schemeClr>
              </a:solidFill>
              <a:latin typeface="Arial" panose="020B0604020202020204" pitchFamily="34" charset="0"/>
              <a:cs typeface="Arial" panose="020B0604020202020204" pitchFamily="34" charset="0"/>
            </a:endParaRPr>
          </a:p>
        </p:txBody>
      </p:sp>
      <p:pic>
        <p:nvPicPr>
          <p:cNvPr id="5" name="图片 4" descr="图表, 折线图&#10;&#10;描述已自动生成">
            <a:extLst>
              <a:ext uri="{FF2B5EF4-FFF2-40B4-BE49-F238E27FC236}">
                <a16:creationId xmlns:a16="http://schemas.microsoft.com/office/drawing/2014/main" id="{D0D20D3D-CC09-2158-81AC-50B53A842B15}"/>
              </a:ext>
            </a:extLst>
          </p:cNvPr>
          <p:cNvPicPr>
            <a:picLocks noChangeAspect="1"/>
          </p:cNvPicPr>
          <p:nvPr/>
        </p:nvPicPr>
        <p:blipFill>
          <a:blip r:embed="rId2"/>
          <a:stretch>
            <a:fillRect/>
          </a:stretch>
        </p:blipFill>
        <p:spPr>
          <a:xfrm>
            <a:off x="6096000" y="1325034"/>
            <a:ext cx="5472586" cy="4207932"/>
          </a:xfrm>
          <a:prstGeom prst="rect">
            <a:avLst/>
          </a:prstGeom>
        </p:spPr>
      </p:pic>
      <p:sp>
        <p:nvSpPr>
          <p:cNvPr id="9" name="文本框 8">
            <a:extLst>
              <a:ext uri="{FF2B5EF4-FFF2-40B4-BE49-F238E27FC236}">
                <a16:creationId xmlns:a16="http://schemas.microsoft.com/office/drawing/2014/main" id="{E0300745-226F-CBD1-3CA0-C7CCF99B8A0C}"/>
              </a:ext>
            </a:extLst>
          </p:cNvPr>
          <p:cNvSpPr txBox="1"/>
          <p:nvPr/>
        </p:nvSpPr>
        <p:spPr>
          <a:xfrm>
            <a:off x="827351" y="2759879"/>
            <a:ext cx="3945985" cy="1477328"/>
          </a:xfrm>
          <a:prstGeom prst="rect">
            <a:avLst/>
          </a:prstGeom>
          <a:noFill/>
        </p:spPr>
        <p:txBody>
          <a:bodyPr wrap="square" rtlCol="0">
            <a:spAutoFit/>
          </a:bodyPr>
          <a:lstStyle/>
          <a:p>
            <a:r>
              <a:rPr lang="zh-CN" altLang="en-US" sz="2000" dirty="0">
                <a:solidFill>
                  <a:srgbClr val="FA0505"/>
                </a:solidFill>
                <a:latin typeface="Arial" panose="020B0604020202020204" pitchFamily="34" charset="0"/>
                <a:ea typeface="黑体" panose="02010609060101010101" pitchFamily="49" charset="-122"/>
                <a:cs typeface="Arial" panose="020B0604020202020204" pitchFamily="34" charset="0"/>
              </a:rPr>
              <a:t>描述：</a:t>
            </a:r>
            <a:endParaRPr lang="en-US" altLang="zh-CN" sz="2000" dirty="0">
              <a:solidFill>
                <a:srgbClr val="FA0505"/>
              </a:solidFill>
              <a:latin typeface="Arial" panose="020B0604020202020204" pitchFamily="34" charset="0"/>
              <a:ea typeface="黑体" panose="02010609060101010101" pitchFamily="49" charset="-122"/>
              <a:cs typeface="Arial" panose="020B0604020202020204" pitchFamily="34" charset="0"/>
            </a:endParaRPr>
          </a:p>
          <a:p>
            <a:r>
              <a:rPr lang="zh-CN" altLang="en-US" sz="1400" dirty="0">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rPr>
              <a:t>采样率至少是待采样信号最大频率的</a:t>
            </a:r>
            <a:r>
              <a:rPr lang="en-US" altLang="zh-CN" sz="1400" dirty="0">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rPr>
              <a:t>2</a:t>
            </a:r>
            <a:r>
              <a:rPr lang="zh-CN" altLang="en-US" sz="1400" dirty="0">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rPr>
              <a:t>倍，才可能保证采样后的数据波形不失真。</a:t>
            </a:r>
            <a:endParaRPr lang="en-US" altLang="zh-CN" sz="1400" dirty="0">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endParaRPr>
          </a:p>
          <a:p>
            <a:endParaRPr lang="en-US" altLang="zh-CN" sz="1400" dirty="0">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endParaRPr>
          </a:p>
          <a:p>
            <a:r>
              <a:rPr lang="zh-CN" altLang="en-US" sz="1400" dirty="0">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rPr>
              <a:t>在实际应用中，采样频率往往高达待采样信号最大频率的</a:t>
            </a:r>
            <a:r>
              <a:rPr lang="en-US" altLang="zh-CN" sz="1400" dirty="0">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rPr>
              <a:t>10</a:t>
            </a:r>
            <a:r>
              <a:rPr lang="zh-CN" altLang="en-US" sz="1400" dirty="0">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rPr>
              <a:t>倍甚至更大。</a:t>
            </a:r>
            <a:endParaRPr lang="en-US" altLang="zh-CN" sz="1400" dirty="0">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endParaRPr>
          </a:p>
        </p:txBody>
      </p:sp>
    </p:spTree>
    <p:extLst>
      <p:ext uri="{BB962C8B-B14F-4D97-AF65-F5344CB8AC3E}">
        <p14:creationId xmlns:p14="http://schemas.microsoft.com/office/powerpoint/2010/main" val="10062868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custDataLst>
              <p:tags r:id="rId2"/>
            </p:custDataLst>
          </p:nvPr>
        </p:nvSpPr>
        <p:spPr>
          <a:xfrm>
            <a:off x="2078355" y="2494915"/>
            <a:ext cx="1472565" cy="13677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b" anchorCtr="0">
            <a:norm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00000"/>
              </a:lnSpc>
            </a:pPr>
            <a:r>
              <a:rPr lang="en-US" altLang="zh-CN" sz="8800" b="1" spc="200" dirty="0">
                <a:solidFill>
                  <a:srgbClr val="404040"/>
                </a:solidFill>
                <a:uFillTx/>
                <a:latin typeface="Arial" panose="020B0604020202020204" pitchFamily="34" charset="0"/>
                <a:ea typeface="微软雅黑" charset="-122"/>
                <a:cs typeface="Arial" panose="020B0604020202020204" pitchFamily="34" charset="0"/>
                <a:sym typeface="+mn-lt"/>
              </a:rPr>
              <a:t>02</a:t>
            </a:r>
          </a:p>
        </p:txBody>
      </p:sp>
      <p:sp>
        <p:nvSpPr>
          <p:cNvPr id="8" name="文本占位符 8"/>
          <p:cNvSpPr>
            <a:spLocks noGrp="1"/>
          </p:cNvSpPr>
          <p:nvPr>
            <p:custDataLst>
              <p:tags r:id="rId3"/>
            </p:custDataLst>
          </p:nvPr>
        </p:nvSpPr>
        <p:spPr>
          <a:xfrm>
            <a:off x="2078990" y="3862705"/>
            <a:ext cx="1471930" cy="447040"/>
          </a:xfrm>
          <a:prstGeom prst="rect">
            <a:avLst/>
          </a:prstGeom>
          <a:solidFill>
            <a:schemeClr val="bg1"/>
          </a:solidFill>
        </p:spPr>
        <p:txBody>
          <a:bodyPr vert="horz" lIns="0" tIns="0" rIns="0" bIns="0" rtlCol="0" anchor="ctr">
            <a:noAutofit/>
          </a:bodyPr>
          <a:lstStyle>
            <a:lvl1pPr marL="0" indent="0" algn="l" defTabSz="914400" rtl="0" eaLnBrk="1" fontAlgn="auto" latinLnBrk="0" hangingPunct="1">
              <a:lnSpc>
                <a:spcPct val="130000"/>
              </a:lnSpc>
              <a:spcBef>
                <a:spcPts val="0"/>
              </a:spcBef>
              <a:spcAft>
                <a:spcPts val="750"/>
              </a:spcAft>
              <a:buFont typeface="Arial" panose="020B0604020202090204" pitchFamily="34" charset="0"/>
              <a:buNone/>
              <a:defRPr sz="1600" b="1" u="none" strike="noStrike" kern="1200" cap="none" spc="110" normalizeH="0" baseline="0">
                <a:solidFill>
                  <a:schemeClr val="bg1"/>
                </a:solidFill>
                <a:uFillTx/>
                <a:latin typeface="Arial" panose="020B0604020202090204" pitchFamily="34" charset="0"/>
                <a:ea typeface="微软雅黑" charset="-122"/>
                <a:cs typeface="+mn-cs"/>
              </a:defRPr>
            </a:lvl1pPr>
            <a:lvl2pPr marL="685800" indent="-228600" algn="l" defTabSz="914400" rtl="0" eaLnBrk="1" fontAlgn="auto" latinLnBrk="0" hangingPunct="1">
              <a:lnSpc>
                <a:spcPct val="130000"/>
              </a:lnSpc>
              <a:spcBef>
                <a:spcPts val="0"/>
              </a:spcBef>
              <a:spcAft>
                <a:spcPts val="750"/>
              </a:spcAft>
              <a:buFont typeface="Arial" panose="020B0604020202090204" pitchFamily="34" charset="0"/>
              <a:buChar char="•"/>
              <a:tabLst>
                <a:tab pos="1609725" algn="l"/>
              </a:tabLst>
              <a:defRPr sz="1600" u="none" strike="noStrike" kern="1200" cap="none" spc="0" normalizeH="0" baseline="0">
                <a:solidFill>
                  <a:schemeClr val="tx1">
                    <a:lumMod val="85000"/>
                    <a:lumOff val="15000"/>
                  </a:schemeClr>
                </a:solidFill>
                <a:uFillTx/>
                <a:latin typeface="Arial" panose="020B0604020202090204" pitchFamily="34" charset="0"/>
                <a:ea typeface="微软雅黑" charset="-122"/>
                <a:cs typeface="+mn-cs"/>
              </a:defRPr>
            </a:lvl2pPr>
            <a:lvl3pPr marL="1143000" indent="-228600" algn="l" defTabSz="914400" rtl="0" eaLnBrk="1" fontAlgn="auto" latinLnBrk="0" hangingPunct="1">
              <a:lnSpc>
                <a:spcPct val="130000"/>
              </a:lnSpc>
              <a:spcBef>
                <a:spcPts val="0"/>
              </a:spcBef>
              <a:spcAft>
                <a:spcPts val="750"/>
              </a:spcAft>
              <a:buFont typeface="Arial" panose="020B0604020202090204" pitchFamily="34" charset="0"/>
              <a:buChar char="•"/>
              <a:defRPr sz="1600" u="none" strike="noStrike" kern="1200" cap="none" spc="0" normalizeH="0" baseline="0">
                <a:solidFill>
                  <a:schemeClr val="tx1">
                    <a:lumMod val="85000"/>
                    <a:lumOff val="15000"/>
                  </a:schemeClr>
                </a:solidFill>
                <a:uFillTx/>
                <a:latin typeface="Arial" panose="020B0604020202090204" pitchFamily="34" charset="0"/>
                <a:ea typeface="微软雅黑" charset="-122"/>
                <a:cs typeface="+mn-cs"/>
              </a:defRPr>
            </a:lvl3pPr>
            <a:lvl4pPr marL="1600200" indent="-228600" algn="l" defTabSz="914400" rtl="0" eaLnBrk="1" fontAlgn="auto" latinLnBrk="0" hangingPunct="1">
              <a:lnSpc>
                <a:spcPct val="130000"/>
              </a:lnSpc>
              <a:spcBef>
                <a:spcPts val="0"/>
              </a:spcBef>
              <a:spcAft>
                <a:spcPts val="750"/>
              </a:spcAft>
              <a:buFont typeface="Arial" panose="020B0604020202090204" pitchFamily="34" charset="0"/>
              <a:buChar char="•"/>
              <a:defRPr sz="1600" u="none" strike="noStrike" kern="1200" cap="none" spc="0" normalizeH="0" baseline="0">
                <a:solidFill>
                  <a:schemeClr val="tx1">
                    <a:lumMod val="85000"/>
                    <a:lumOff val="15000"/>
                  </a:schemeClr>
                </a:solidFill>
                <a:uFillTx/>
                <a:latin typeface="Arial" panose="020B0604020202090204" pitchFamily="34" charset="0"/>
                <a:ea typeface="微软雅黑" charset="-122"/>
                <a:cs typeface="+mn-cs"/>
              </a:defRPr>
            </a:lvl4pPr>
            <a:lvl5pPr marL="2057400" indent="-228600" algn="l" defTabSz="914400" rtl="0" eaLnBrk="1" fontAlgn="auto" latinLnBrk="0" hangingPunct="1">
              <a:lnSpc>
                <a:spcPct val="130000"/>
              </a:lnSpc>
              <a:spcBef>
                <a:spcPts val="0"/>
              </a:spcBef>
              <a:spcAft>
                <a:spcPts val="750"/>
              </a:spcAft>
              <a:buFont typeface="Arial" panose="020B0604020202090204" pitchFamily="34" charset="0"/>
              <a:buChar char="•"/>
              <a:defRPr sz="1600" u="none" strike="noStrike" kern="1200" cap="none" spc="0" normalizeH="0" baseline="0">
                <a:solidFill>
                  <a:schemeClr val="tx1">
                    <a:lumMod val="85000"/>
                    <a:lumOff val="15000"/>
                  </a:schemeClr>
                </a:solidFill>
                <a:uFillTx/>
                <a:latin typeface="Arial" panose="020B0604020202090204" pitchFamily="34" charset="0"/>
                <a:ea typeface="微软雅黑"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gn="ctr"/>
            <a:r>
              <a:rPr lang="en-US" altLang="zh-CN" spc="200" dirty="0">
                <a:solidFill>
                  <a:srgbClr val="404040"/>
                </a:solidFill>
                <a:uFillTx/>
              </a:rPr>
              <a:t>Part </a:t>
            </a:r>
            <a:r>
              <a:rPr lang="en-US" altLang="zh-CN" spc="200" dirty="0">
                <a:solidFill>
                  <a:srgbClr val="404040"/>
                </a:solidFill>
              </a:rPr>
              <a:t>Two</a:t>
            </a:r>
            <a:endParaRPr lang="en-US" altLang="zh-CN" spc="200" dirty="0">
              <a:solidFill>
                <a:srgbClr val="404040"/>
              </a:solidFill>
              <a:uFillTx/>
            </a:endParaRPr>
          </a:p>
        </p:txBody>
      </p:sp>
      <p:sp>
        <p:nvSpPr>
          <p:cNvPr id="2" name="标题 1"/>
          <p:cNvSpPr>
            <a:spLocks noGrp="1"/>
          </p:cNvSpPr>
          <p:nvPr>
            <p:ph type="title"/>
            <p:custDataLst>
              <p:tags r:id="rId4"/>
            </p:custDataLst>
          </p:nvPr>
        </p:nvSpPr>
        <p:spPr/>
        <p:txBody>
          <a:bodyPr>
            <a:normAutofit/>
          </a:bodyPr>
          <a:lstStyle/>
          <a:p>
            <a:r>
              <a:rPr lang="en-US" altLang="zh-CN" dirty="0">
                <a:solidFill>
                  <a:srgbClr val="404040"/>
                </a:solidFill>
                <a:latin typeface="Arial" panose="020B0604020202020204" pitchFamily="34" charset="0"/>
                <a:ea typeface="黑体" panose="02010609060101010101" pitchFamily="49" charset="-122"/>
                <a:cs typeface="Arial" panose="020B0604020202020204" pitchFamily="34" charset="0"/>
              </a:rPr>
              <a:t>ADC</a:t>
            </a:r>
            <a:r>
              <a:rPr lang="zh-CN" altLang="en-US" dirty="0">
                <a:solidFill>
                  <a:srgbClr val="404040"/>
                </a:solidFill>
                <a:latin typeface="黑体" panose="02010609060101010101" pitchFamily="49" charset="-122"/>
                <a:ea typeface="黑体" panose="02010609060101010101" pitchFamily="49" charset="-122"/>
              </a:rPr>
              <a:t>的应用</a:t>
            </a:r>
            <a:endParaRPr lang="en-US" altLang="zh-CN" dirty="0">
              <a:solidFill>
                <a:srgbClr val="404040"/>
              </a:solidFill>
              <a:latin typeface="黑体" panose="02010609060101010101" pitchFamily="49" charset="-122"/>
              <a:ea typeface="黑体" panose="02010609060101010101" pitchFamily="49" charset="-122"/>
            </a:endParaRPr>
          </a:p>
        </p:txBody>
      </p:sp>
      <p:sp>
        <p:nvSpPr>
          <p:cNvPr id="9" name="文本占位符 8"/>
          <p:cNvSpPr>
            <a:spLocks noGrp="1"/>
          </p:cNvSpPr>
          <p:nvPr>
            <p:ph type="body" sz="quarter" idx="13"/>
            <p:custDataLst>
              <p:tags r:id="rId5"/>
            </p:custDataLst>
          </p:nvPr>
        </p:nvSpPr>
        <p:spPr>
          <a:xfrm>
            <a:off x="3768026" y="3790317"/>
            <a:ext cx="5861050" cy="519428"/>
          </a:xfrm>
        </p:spPr>
        <p:txBody>
          <a:bodyPr/>
          <a:lstStyle/>
          <a:p>
            <a:r>
              <a:rPr lang="zh-CN" altLang="en-US" sz="2000" dirty="0">
                <a:solidFill>
                  <a:srgbClr val="404040"/>
                </a:solidFill>
                <a:latin typeface="Arial" panose="020B0604020202020204" pitchFamily="34" charset="0"/>
                <a:ea typeface="黑体" panose="02010609060101010101" pitchFamily="49" charset="-122"/>
                <a:cs typeface="Arial" panose="020B0604020202020204" pitchFamily="34" charset="0"/>
              </a:rPr>
              <a:t>应用场景、光照强度采集实验</a:t>
            </a:r>
            <a:endParaRPr lang="en-US" altLang="zh-CN" sz="2000" dirty="0">
              <a:solidFill>
                <a:srgbClr val="404040"/>
              </a:solidFill>
              <a:latin typeface="黑体" panose="02010609060101010101" pitchFamily="49" charset="-122"/>
              <a:ea typeface="黑体" panose="02010609060101010101" pitchFamily="49" charset="-122"/>
            </a:endParaRPr>
          </a:p>
        </p:txBody>
      </p:sp>
    </p:spTree>
    <p:custDataLst>
      <p:tags r:id="rId1"/>
    </p:custDataLst>
    <p:extLst>
      <p:ext uri="{BB962C8B-B14F-4D97-AF65-F5344CB8AC3E}">
        <p14:creationId xmlns:p14="http://schemas.microsoft.com/office/powerpoint/2010/main" val="7690570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7F3B8686-1826-A917-C502-E5784C362632}"/>
              </a:ext>
            </a:extLst>
          </p:cNvPr>
          <p:cNvGrpSpPr/>
          <p:nvPr/>
        </p:nvGrpSpPr>
        <p:grpSpPr>
          <a:xfrm>
            <a:off x="450676" y="871390"/>
            <a:ext cx="11068224" cy="4371215"/>
            <a:chOff x="450676" y="871390"/>
            <a:chExt cx="11068224" cy="4371215"/>
          </a:xfrm>
        </p:grpSpPr>
        <p:sp>
          <p:nvSpPr>
            <p:cNvPr id="4" name="išlïḍé">
              <a:extLst>
                <a:ext uri="{FF2B5EF4-FFF2-40B4-BE49-F238E27FC236}">
                  <a16:creationId xmlns:a16="http://schemas.microsoft.com/office/drawing/2014/main" id="{A17A4F82-2A50-8B02-09B0-A54BF427289F}"/>
                </a:ext>
              </a:extLst>
            </p:cNvPr>
            <p:cNvSpPr/>
            <p:nvPr/>
          </p:nvSpPr>
          <p:spPr>
            <a:xfrm>
              <a:off x="660400" y="3166981"/>
              <a:ext cx="2401192" cy="2075624"/>
            </a:xfrm>
            <a:prstGeom prst="round2DiagRect">
              <a:avLst>
                <a:gd name="adj1" fmla="val 24900"/>
                <a:gd name="adj2" fmla="val 0"/>
              </a:avLst>
            </a:prstGeom>
            <a:solidFill>
              <a:schemeClr val="tx1">
                <a:lumMod val="25000"/>
                <a:lumOff val="75000"/>
                <a:alpha val="20000"/>
              </a:schemeClr>
            </a:solidFill>
            <a:ln w="6055" cap="flat">
              <a:noFill/>
              <a:prstDash val="solid"/>
              <a:miter/>
            </a:ln>
          </p:spPr>
          <p:txBody>
            <a:bodyPr rtlCol="0" anchor="ctr"/>
            <a:lstStyle/>
            <a:p>
              <a:endParaRPr lang="zh-CN" altLang="en-US">
                <a:latin typeface="Arial" panose="020B0604020202020204" pitchFamily="34" charset="0"/>
                <a:cs typeface="Arial" panose="020B0604020202020204" pitchFamily="34" charset="0"/>
              </a:endParaRPr>
            </a:p>
          </p:txBody>
        </p:sp>
        <p:sp>
          <p:nvSpPr>
            <p:cNvPr id="5" name="íṧļïdé">
              <a:extLst>
                <a:ext uri="{FF2B5EF4-FFF2-40B4-BE49-F238E27FC236}">
                  <a16:creationId xmlns:a16="http://schemas.microsoft.com/office/drawing/2014/main" id="{A14FB847-03E5-5A1C-AE84-EE86F8055B83}"/>
                </a:ext>
              </a:extLst>
            </p:cNvPr>
            <p:cNvSpPr txBox="1"/>
            <p:nvPr/>
          </p:nvSpPr>
          <p:spPr>
            <a:xfrm>
              <a:off x="1590996" y="3382981"/>
              <a:ext cx="540000" cy="540000"/>
            </a:xfrm>
            <a:prstGeom prst="roundRect">
              <a:avLst/>
            </a:prstGeom>
            <a:solidFill>
              <a:srgbClr val="FA0505"/>
            </a:solidFill>
          </p:spPr>
          <p:txBody>
            <a:bodyPr wrap="none" lIns="108000" tIns="108000" rIns="108000" bIns="108000" rtlCol="0" anchor="ctr" anchorCtr="0">
              <a:noAutofit/>
            </a:bodyPr>
            <a:lstStyle/>
            <a:p>
              <a:pPr algn="ctr"/>
              <a:r>
                <a:rPr kumimoji="1" lang="en-US" altLang="zh-CN" sz="2800" b="1" dirty="0">
                  <a:solidFill>
                    <a:srgbClr val="FFFFFF"/>
                  </a:solidFill>
                  <a:latin typeface="Arial" panose="020B0604020202020204" pitchFamily="34" charset="0"/>
                  <a:cs typeface="Arial" panose="020B0604020202020204" pitchFamily="34" charset="0"/>
                </a:rPr>
                <a:t>M</a:t>
              </a:r>
              <a:endParaRPr kumimoji="1" lang="zh-CN" altLang="en-US" sz="2800" b="1" dirty="0">
                <a:solidFill>
                  <a:srgbClr val="FFFFFF"/>
                </a:solidFill>
                <a:latin typeface="Arial" panose="020B0604020202020204" pitchFamily="34" charset="0"/>
                <a:cs typeface="Arial" panose="020B0604020202020204" pitchFamily="34" charset="0"/>
              </a:endParaRPr>
            </a:p>
          </p:txBody>
        </p:sp>
        <p:sp>
          <p:nvSpPr>
            <p:cNvPr id="6" name="îšḷíḋé">
              <a:extLst>
                <a:ext uri="{FF2B5EF4-FFF2-40B4-BE49-F238E27FC236}">
                  <a16:creationId xmlns:a16="http://schemas.microsoft.com/office/drawing/2014/main" id="{CD097B64-ECC1-77CB-078B-1F3C32F9F52D}"/>
                </a:ext>
              </a:extLst>
            </p:cNvPr>
            <p:cNvSpPr/>
            <p:nvPr/>
          </p:nvSpPr>
          <p:spPr>
            <a:xfrm>
              <a:off x="876400" y="4005785"/>
              <a:ext cx="1969192" cy="42797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tIns="90000" bIns="90000" rtlCol="0" anchor="b"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r>
                <a:rPr kumimoji="1" lang="zh-CN" altLang="en-US" sz="1600" b="1" dirty="0">
                  <a:solidFill>
                    <a:schemeClr val="tx1"/>
                  </a:solidFill>
                  <a:latin typeface="Arial" panose="020B0604020202020204" pitchFamily="34" charset="0"/>
                  <a:cs typeface="Arial" panose="020B0604020202020204" pitchFamily="34" charset="0"/>
                </a:rPr>
                <a:t>声音录制</a:t>
              </a:r>
              <a:endParaRPr kumimoji="1" lang="en-US" altLang="zh-CN" sz="1600" b="1" dirty="0">
                <a:solidFill>
                  <a:schemeClr val="tx1"/>
                </a:solidFill>
                <a:latin typeface="Arial" panose="020B0604020202020204" pitchFamily="34" charset="0"/>
                <a:cs typeface="Arial" panose="020B0604020202020204" pitchFamily="34" charset="0"/>
              </a:endParaRPr>
            </a:p>
          </p:txBody>
        </p:sp>
        <p:sp>
          <p:nvSpPr>
            <p:cNvPr id="7" name="î$ḻíḋe">
              <a:extLst>
                <a:ext uri="{FF2B5EF4-FFF2-40B4-BE49-F238E27FC236}">
                  <a16:creationId xmlns:a16="http://schemas.microsoft.com/office/drawing/2014/main" id="{0F87A58F-C458-4B36-E669-1F904CEF8FE2}"/>
                </a:ext>
              </a:extLst>
            </p:cNvPr>
            <p:cNvSpPr/>
            <p:nvPr/>
          </p:nvSpPr>
          <p:spPr>
            <a:xfrm>
              <a:off x="876400" y="4427879"/>
              <a:ext cx="1969192" cy="4013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t"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lnSpc>
                  <a:spcPct val="130000"/>
                </a:lnSpc>
              </a:pPr>
              <a:r>
                <a:rPr kumimoji="1" lang="zh-CN" altLang="en-US" sz="1000" dirty="0">
                  <a:solidFill>
                    <a:schemeClr val="tx1"/>
                  </a:solidFill>
                  <a:latin typeface="Arial" panose="020B0604020202020204" pitchFamily="34" charset="0"/>
                  <a:cs typeface="Arial" panose="020B0604020202020204" pitchFamily="34" charset="0"/>
                </a:rPr>
                <a:t>如音乐录制、打电话等</a:t>
              </a:r>
              <a:endParaRPr kumimoji="1" lang="en-US" altLang="zh-CN" sz="1000" dirty="0">
                <a:solidFill>
                  <a:schemeClr val="tx1"/>
                </a:solidFill>
                <a:latin typeface="Arial" panose="020B0604020202020204" pitchFamily="34" charset="0"/>
                <a:cs typeface="Arial" panose="020B0604020202020204" pitchFamily="34" charset="0"/>
              </a:endParaRPr>
            </a:p>
          </p:txBody>
        </p:sp>
        <p:sp>
          <p:nvSpPr>
            <p:cNvPr id="8" name="iṣḻidè">
              <a:extLst>
                <a:ext uri="{FF2B5EF4-FFF2-40B4-BE49-F238E27FC236}">
                  <a16:creationId xmlns:a16="http://schemas.microsoft.com/office/drawing/2014/main" id="{31E97D72-4BB2-F862-E63B-AC200C83CDE8}"/>
                </a:ext>
              </a:extLst>
            </p:cNvPr>
            <p:cNvSpPr/>
            <p:nvPr/>
          </p:nvSpPr>
          <p:spPr>
            <a:xfrm>
              <a:off x="3479503" y="3166981"/>
              <a:ext cx="2401192" cy="2075624"/>
            </a:xfrm>
            <a:prstGeom prst="round2DiagRect">
              <a:avLst>
                <a:gd name="adj1" fmla="val 24900"/>
                <a:gd name="adj2" fmla="val 0"/>
              </a:avLst>
            </a:prstGeom>
            <a:solidFill>
              <a:schemeClr val="tx1">
                <a:lumMod val="25000"/>
                <a:lumOff val="75000"/>
                <a:alpha val="20000"/>
              </a:schemeClr>
            </a:solidFill>
            <a:ln w="6055" cap="flat">
              <a:noFill/>
              <a:prstDash val="solid"/>
              <a:miter/>
            </a:ln>
          </p:spPr>
          <p:txBody>
            <a:bodyPr rtlCol="0" anchor="ctr"/>
            <a:lstStyle/>
            <a:p>
              <a:endParaRPr lang="zh-CN" altLang="en-US">
                <a:latin typeface="Arial" panose="020B0604020202020204" pitchFamily="34" charset="0"/>
                <a:cs typeface="Arial" panose="020B0604020202020204" pitchFamily="34" charset="0"/>
              </a:endParaRPr>
            </a:p>
          </p:txBody>
        </p:sp>
        <p:sp>
          <p:nvSpPr>
            <p:cNvPr id="9" name="íṡľíďê">
              <a:extLst>
                <a:ext uri="{FF2B5EF4-FFF2-40B4-BE49-F238E27FC236}">
                  <a16:creationId xmlns:a16="http://schemas.microsoft.com/office/drawing/2014/main" id="{F079D018-39E5-A7FC-046C-EC195033F306}"/>
                </a:ext>
              </a:extLst>
            </p:cNvPr>
            <p:cNvSpPr txBox="1"/>
            <p:nvPr/>
          </p:nvSpPr>
          <p:spPr>
            <a:xfrm>
              <a:off x="4410099" y="3382981"/>
              <a:ext cx="540000" cy="540000"/>
            </a:xfrm>
            <a:prstGeom prst="roundRect">
              <a:avLst/>
            </a:prstGeom>
            <a:solidFill>
              <a:srgbClr val="FA0505"/>
            </a:solidFill>
          </p:spPr>
          <p:txBody>
            <a:bodyPr wrap="none" lIns="108000" tIns="108000" rIns="108000" bIns="108000" rtlCol="0" anchor="ctr" anchorCtr="0">
              <a:noAutofit/>
            </a:bodyPr>
            <a:lstStyle/>
            <a:p>
              <a:pPr algn="ctr"/>
              <a:r>
                <a:rPr kumimoji="1" lang="en-US" altLang="zh-CN" sz="2800" b="1" dirty="0">
                  <a:solidFill>
                    <a:srgbClr val="FFFFFF"/>
                  </a:solidFill>
                  <a:latin typeface="Arial" panose="020B0604020202020204" pitchFamily="34" charset="0"/>
                  <a:cs typeface="Arial" panose="020B0604020202020204" pitchFamily="34" charset="0"/>
                </a:rPr>
                <a:t>Q</a:t>
              </a:r>
              <a:endParaRPr kumimoji="1" lang="zh-CN" altLang="en-US" sz="2800" b="1" dirty="0">
                <a:solidFill>
                  <a:srgbClr val="FFFFFF"/>
                </a:solidFill>
                <a:latin typeface="Arial" panose="020B0604020202020204" pitchFamily="34" charset="0"/>
                <a:cs typeface="Arial" panose="020B0604020202020204" pitchFamily="34" charset="0"/>
              </a:endParaRPr>
            </a:p>
          </p:txBody>
        </p:sp>
        <p:sp>
          <p:nvSpPr>
            <p:cNvPr id="10" name="ïsḷídé">
              <a:extLst>
                <a:ext uri="{FF2B5EF4-FFF2-40B4-BE49-F238E27FC236}">
                  <a16:creationId xmlns:a16="http://schemas.microsoft.com/office/drawing/2014/main" id="{611D4CE6-EED1-8898-F90C-E803D049DD40}"/>
                </a:ext>
              </a:extLst>
            </p:cNvPr>
            <p:cNvSpPr/>
            <p:nvPr/>
          </p:nvSpPr>
          <p:spPr>
            <a:xfrm>
              <a:off x="3695503" y="4005785"/>
              <a:ext cx="1969192" cy="42797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tIns="90000" bIns="90000" rtlCol="0" anchor="b"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r>
                <a:rPr kumimoji="1" lang="zh-CN" altLang="en-US" sz="1600" b="1" dirty="0">
                  <a:solidFill>
                    <a:schemeClr val="tx1"/>
                  </a:solidFill>
                  <a:latin typeface="Arial" panose="020B0604020202020204" pitchFamily="34" charset="0"/>
                  <a:cs typeface="Arial" panose="020B0604020202020204" pitchFamily="34" charset="0"/>
                </a:rPr>
                <a:t>地震波采集</a:t>
              </a:r>
              <a:endParaRPr kumimoji="1" lang="en-US" altLang="zh-CN" sz="1600" b="1" dirty="0">
                <a:solidFill>
                  <a:schemeClr val="tx1"/>
                </a:solidFill>
                <a:latin typeface="Arial" panose="020B0604020202020204" pitchFamily="34" charset="0"/>
                <a:cs typeface="Arial" panose="020B0604020202020204" pitchFamily="34" charset="0"/>
              </a:endParaRPr>
            </a:p>
          </p:txBody>
        </p:sp>
        <p:sp>
          <p:nvSpPr>
            <p:cNvPr id="11" name="iṥlîde">
              <a:extLst>
                <a:ext uri="{FF2B5EF4-FFF2-40B4-BE49-F238E27FC236}">
                  <a16:creationId xmlns:a16="http://schemas.microsoft.com/office/drawing/2014/main" id="{208FF00E-A837-35D1-5887-7C4744DE789A}"/>
                </a:ext>
              </a:extLst>
            </p:cNvPr>
            <p:cNvSpPr/>
            <p:nvPr/>
          </p:nvSpPr>
          <p:spPr>
            <a:xfrm>
              <a:off x="3695503" y="4427879"/>
              <a:ext cx="1969192" cy="4013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t"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lnSpc>
                  <a:spcPct val="130000"/>
                </a:lnSpc>
              </a:pPr>
              <a:r>
                <a:rPr kumimoji="1" lang="zh-CN" altLang="en-US" sz="1000" dirty="0">
                  <a:solidFill>
                    <a:schemeClr val="tx1"/>
                  </a:solidFill>
                  <a:latin typeface="Arial" panose="020B0604020202020204" pitchFamily="34" charset="0"/>
                  <a:cs typeface="Arial" panose="020B0604020202020204" pitchFamily="34" charset="0"/>
                </a:rPr>
                <a:t>应用在高速高精度声纹采集</a:t>
              </a:r>
              <a:endParaRPr kumimoji="1" lang="en-US" altLang="zh-CN" sz="1000" dirty="0">
                <a:solidFill>
                  <a:schemeClr val="tx1"/>
                </a:solidFill>
                <a:latin typeface="Arial" panose="020B0604020202020204" pitchFamily="34" charset="0"/>
                <a:cs typeface="Arial" panose="020B0604020202020204" pitchFamily="34" charset="0"/>
              </a:endParaRPr>
            </a:p>
          </p:txBody>
        </p:sp>
        <p:sp>
          <p:nvSpPr>
            <p:cNvPr id="12" name="íṥ1iḑé">
              <a:extLst>
                <a:ext uri="{FF2B5EF4-FFF2-40B4-BE49-F238E27FC236}">
                  <a16:creationId xmlns:a16="http://schemas.microsoft.com/office/drawing/2014/main" id="{026FBBB3-19BD-F497-FFCD-D4F4EFC91322}"/>
                </a:ext>
              </a:extLst>
            </p:cNvPr>
            <p:cNvSpPr/>
            <p:nvPr/>
          </p:nvSpPr>
          <p:spPr>
            <a:xfrm>
              <a:off x="6298606" y="3166981"/>
              <a:ext cx="2401192" cy="2075624"/>
            </a:xfrm>
            <a:prstGeom prst="round2DiagRect">
              <a:avLst>
                <a:gd name="adj1" fmla="val 24900"/>
                <a:gd name="adj2" fmla="val 0"/>
              </a:avLst>
            </a:prstGeom>
            <a:solidFill>
              <a:schemeClr val="accent1">
                <a:alpha val="10000"/>
              </a:schemeClr>
            </a:solidFill>
            <a:ln w="6055" cap="flat">
              <a:noFill/>
              <a:prstDash val="solid"/>
              <a:miter/>
            </a:ln>
          </p:spPr>
          <p:txBody>
            <a:bodyPr rtlCol="0" anchor="ctr"/>
            <a:lstStyle/>
            <a:p>
              <a:endParaRPr lang="zh-CN" altLang="en-US">
                <a:latin typeface="Arial" panose="020B0604020202020204" pitchFamily="34" charset="0"/>
                <a:cs typeface="Arial" panose="020B0604020202020204" pitchFamily="34" charset="0"/>
              </a:endParaRPr>
            </a:p>
          </p:txBody>
        </p:sp>
        <p:sp>
          <p:nvSpPr>
            <p:cNvPr id="13" name="îšļïḓê">
              <a:extLst>
                <a:ext uri="{FF2B5EF4-FFF2-40B4-BE49-F238E27FC236}">
                  <a16:creationId xmlns:a16="http://schemas.microsoft.com/office/drawing/2014/main" id="{48677F9C-D74E-64D7-4434-33F664415DC4}"/>
                </a:ext>
              </a:extLst>
            </p:cNvPr>
            <p:cNvSpPr txBox="1"/>
            <p:nvPr/>
          </p:nvSpPr>
          <p:spPr>
            <a:xfrm>
              <a:off x="7229202" y="3382981"/>
              <a:ext cx="540000" cy="540000"/>
            </a:xfrm>
            <a:prstGeom prst="roundRect">
              <a:avLst/>
            </a:prstGeom>
            <a:solidFill>
              <a:srgbClr val="FA0505"/>
            </a:solidFill>
          </p:spPr>
          <p:txBody>
            <a:bodyPr wrap="none" lIns="108000" tIns="108000" rIns="108000" bIns="108000" rtlCol="0" anchor="ctr" anchorCtr="0">
              <a:noAutofit/>
            </a:bodyPr>
            <a:lstStyle/>
            <a:p>
              <a:pPr algn="ctr"/>
              <a:r>
                <a:rPr kumimoji="1" lang="en-US" altLang="zh-CN" sz="2800" b="1" dirty="0">
                  <a:solidFill>
                    <a:srgbClr val="FFFFFF"/>
                  </a:solidFill>
                  <a:latin typeface="Arial" panose="020B0604020202020204" pitchFamily="34" charset="0"/>
                  <a:cs typeface="Arial" panose="020B0604020202020204" pitchFamily="34" charset="0"/>
                </a:rPr>
                <a:t>M</a:t>
              </a:r>
              <a:endParaRPr kumimoji="1" lang="zh-CN" altLang="en-US" sz="2800" b="1" dirty="0">
                <a:solidFill>
                  <a:srgbClr val="FFFFFF"/>
                </a:solidFill>
                <a:latin typeface="Arial" panose="020B0604020202020204" pitchFamily="34" charset="0"/>
                <a:cs typeface="Arial" panose="020B0604020202020204" pitchFamily="34" charset="0"/>
              </a:endParaRPr>
            </a:p>
          </p:txBody>
        </p:sp>
        <p:sp>
          <p:nvSpPr>
            <p:cNvPr id="14" name="ïśḷiḑê">
              <a:extLst>
                <a:ext uri="{FF2B5EF4-FFF2-40B4-BE49-F238E27FC236}">
                  <a16:creationId xmlns:a16="http://schemas.microsoft.com/office/drawing/2014/main" id="{DC731CAF-BD7B-3B3C-33A1-26E9F73FC632}"/>
                </a:ext>
              </a:extLst>
            </p:cNvPr>
            <p:cNvSpPr/>
            <p:nvPr/>
          </p:nvSpPr>
          <p:spPr>
            <a:xfrm>
              <a:off x="6514606" y="4005785"/>
              <a:ext cx="1969192" cy="42797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tIns="90000" bIns="90000" rtlCol="0" anchor="b"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r>
                <a:rPr kumimoji="1" lang="zh-CN" altLang="en-US" sz="1600" b="1" dirty="0">
                  <a:solidFill>
                    <a:schemeClr val="tx1"/>
                  </a:solidFill>
                  <a:latin typeface="Arial" panose="020B0604020202020204" pitchFamily="34" charset="0"/>
                  <a:cs typeface="Arial" panose="020B0604020202020204" pitchFamily="34" charset="0"/>
                </a:rPr>
                <a:t>科学仪器仪表</a:t>
              </a:r>
              <a:endParaRPr kumimoji="1" lang="en-US" altLang="zh-CN" sz="1600" b="1" dirty="0">
                <a:solidFill>
                  <a:schemeClr val="tx1"/>
                </a:solidFill>
                <a:latin typeface="Arial" panose="020B0604020202020204" pitchFamily="34" charset="0"/>
                <a:cs typeface="Arial" panose="020B0604020202020204" pitchFamily="34" charset="0"/>
              </a:endParaRPr>
            </a:p>
          </p:txBody>
        </p:sp>
        <p:sp>
          <p:nvSpPr>
            <p:cNvPr id="15" name="is1îḑe">
              <a:extLst>
                <a:ext uri="{FF2B5EF4-FFF2-40B4-BE49-F238E27FC236}">
                  <a16:creationId xmlns:a16="http://schemas.microsoft.com/office/drawing/2014/main" id="{2EE11AC9-1A03-CEEB-0954-633A8DE80713}"/>
                </a:ext>
              </a:extLst>
            </p:cNvPr>
            <p:cNvSpPr/>
            <p:nvPr/>
          </p:nvSpPr>
          <p:spPr>
            <a:xfrm>
              <a:off x="6514606" y="4427879"/>
              <a:ext cx="1969192" cy="4013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t"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lnSpc>
                  <a:spcPct val="130000"/>
                </a:lnSpc>
              </a:pPr>
              <a:r>
                <a:rPr kumimoji="1" lang="zh-CN" altLang="en-US" sz="1000" dirty="0">
                  <a:solidFill>
                    <a:schemeClr val="tx1"/>
                  </a:solidFill>
                  <a:latin typeface="Arial" panose="020B0604020202020204" pitchFamily="34" charset="0"/>
                  <a:cs typeface="Arial" panose="020B0604020202020204" pitchFamily="34" charset="0"/>
                </a:rPr>
                <a:t>如示波器、万用表等</a:t>
              </a:r>
              <a:endParaRPr kumimoji="1" lang="en-US" altLang="zh-CN" sz="1000" dirty="0">
                <a:solidFill>
                  <a:schemeClr val="tx1"/>
                </a:solidFill>
                <a:latin typeface="Arial" panose="020B0604020202020204" pitchFamily="34" charset="0"/>
                <a:cs typeface="Arial" panose="020B0604020202020204" pitchFamily="34" charset="0"/>
              </a:endParaRPr>
            </a:p>
          </p:txBody>
        </p:sp>
        <p:sp>
          <p:nvSpPr>
            <p:cNvPr id="16" name="îś1ídê">
              <a:extLst>
                <a:ext uri="{FF2B5EF4-FFF2-40B4-BE49-F238E27FC236}">
                  <a16:creationId xmlns:a16="http://schemas.microsoft.com/office/drawing/2014/main" id="{9F1F140C-9EDE-D3EF-881B-FCE3F2AB0317}"/>
                </a:ext>
              </a:extLst>
            </p:cNvPr>
            <p:cNvSpPr/>
            <p:nvPr/>
          </p:nvSpPr>
          <p:spPr>
            <a:xfrm>
              <a:off x="9117708" y="3166981"/>
              <a:ext cx="2401192" cy="2075624"/>
            </a:xfrm>
            <a:prstGeom prst="round2DiagRect">
              <a:avLst>
                <a:gd name="adj1" fmla="val 24900"/>
                <a:gd name="adj2" fmla="val 0"/>
              </a:avLst>
            </a:prstGeom>
            <a:solidFill>
              <a:schemeClr val="tx1">
                <a:lumMod val="25000"/>
                <a:lumOff val="75000"/>
                <a:alpha val="20000"/>
              </a:schemeClr>
            </a:solidFill>
            <a:ln w="6055" cap="flat">
              <a:noFill/>
              <a:prstDash val="solid"/>
              <a:miter/>
            </a:ln>
          </p:spPr>
          <p:txBody>
            <a:bodyPr rtlCol="0" anchor="ctr"/>
            <a:lstStyle/>
            <a:p>
              <a:endParaRPr lang="zh-CN" altLang="en-US">
                <a:latin typeface="Arial" panose="020B0604020202020204" pitchFamily="34" charset="0"/>
                <a:cs typeface="Arial" panose="020B0604020202020204" pitchFamily="34" charset="0"/>
              </a:endParaRPr>
            </a:p>
          </p:txBody>
        </p:sp>
        <p:sp>
          <p:nvSpPr>
            <p:cNvPr id="17" name="ïṥļïďé">
              <a:extLst>
                <a:ext uri="{FF2B5EF4-FFF2-40B4-BE49-F238E27FC236}">
                  <a16:creationId xmlns:a16="http://schemas.microsoft.com/office/drawing/2014/main" id="{45250C0E-5090-7162-811A-FF345E86D05B}"/>
                </a:ext>
              </a:extLst>
            </p:cNvPr>
            <p:cNvSpPr txBox="1"/>
            <p:nvPr/>
          </p:nvSpPr>
          <p:spPr>
            <a:xfrm>
              <a:off x="10048304" y="3382981"/>
              <a:ext cx="540000" cy="540000"/>
            </a:xfrm>
            <a:prstGeom prst="roundRect">
              <a:avLst/>
            </a:prstGeom>
            <a:solidFill>
              <a:srgbClr val="FA0505"/>
            </a:solidFill>
          </p:spPr>
          <p:txBody>
            <a:bodyPr wrap="none" lIns="108000" tIns="108000" rIns="108000" bIns="108000" rtlCol="0" anchor="ctr" anchorCtr="0">
              <a:noAutofit/>
            </a:bodyPr>
            <a:lstStyle/>
            <a:p>
              <a:pPr algn="ctr"/>
              <a:r>
                <a:rPr kumimoji="1" lang="en-US" altLang="zh-CN" sz="2800" b="1" dirty="0">
                  <a:solidFill>
                    <a:srgbClr val="FFFFFF"/>
                  </a:solidFill>
                  <a:latin typeface="Arial" panose="020B0604020202020204" pitchFamily="34" charset="0"/>
                  <a:cs typeface="Arial" panose="020B0604020202020204" pitchFamily="34" charset="0"/>
                </a:rPr>
                <a:t>C</a:t>
              </a:r>
              <a:endParaRPr kumimoji="1" lang="zh-CN" altLang="en-US" sz="2800" b="1" dirty="0">
                <a:solidFill>
                  <a:srgbClr val="FFFFFF"/>
                </a:solidFill>
                <a:latin typeface="Arial" panose="020B0604020202020204" pitchFamily="34" charset="0"/>
                <a:cs typeface="Arial" panose="020B0604020202020204" pitchFamily="34" charset="0"/>
              </a:endParaRPr>
            </a:p>
          </p:txBody>
        </p:sp>
        <p:sp>
          <p:nvSpPr>
            <p:cNvPr id="18" name="ísḷîďe">
              <a:extLst>
                <a:ext uri="{FF2B5EF4-FFF2-40B4-BE49-F238E27FC236}">
                  <a16:creationId xmlns:a16="http://schemas.microsoft.com/office/drawing/2014/main" id="{A3E5537F-7B07-7708-9C95-31E3AE0A9A59}"/>
                </a:ext>
              </a:extLst>
            </p:cNvPr>
            <p:cNvSpPr/>
            <p:nvPr/>
          </p:nvSpPr>
          <p:spPr>
            <a:xfrm>
              <a:off x="9333708" y="4005785"/>
              <a:ext cx="1969192" cy="42797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tIns="90000" bIns="90000" rtlCol="0" anchor="b"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r>
                <a:rPr kumimoji="1" lang="zh-CN" altLang="en-US" sz="1600" b="1" dirty="0">
                  <a:solidFill>
                    <a:schemeClr val="tx1"/>
                  </a:solidFill>
                  <a:latin typeface="Arial" panose="020B0604020202020204" pitchFamily="34" charset="0"/>
                  <a:cs typeface="Arial" panose="020B0604020202020204" pitchFamily="34" charset="0"/>
                </a:rPr>
                <a:t>消费类电子产品</a:t>
              </a:r>
              <a:endParaRPr kumimoji="1" lang="en-US" altLang="zh-CN" sz="1600" b="1" dirty="0">
                <a:solidFill>
                  <a:schemeClr val="tx1"/>
                </a:solidFill>
                <a:latin typeface="Arial" panose="020B0604020202020204" pitchFamily="34" charset="0"/>
                <a:cs typeface="Arial" panose="020B0604020202020204" pitchFamily="34" charset="0"/>
              </a:endParaRPr>
            </a:p>
          </p:txBody>
        </p:sp>
        <p:sp>
          <p:nvSpPr>
            <p:cNvPr id="19" name="íšľiḑê">
              <a:extLst>
                <a:ext uri="{FF2B5EF4-FFF2-40B4-BE49-F238E27FC236}">
                  <a16:creationId xmlns:a16="http://schemas.microsoft.com/office/drawing/2014/main" id="{62F0714F-49D6-8F64-F456-8B0C7DBF892E}"/>
                </a:ext>
              </a:extLst>
            </p:cNvPr>
            <p:cNvSpPr/>
            <p:nvPr/>
          </p:nvSpPr>
          <p:spPr>
            <a:xfrm>
              <a:off x="9333708" y="4427879"/>
              <a:ext cx="1969192" cy="4013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t"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lnSpc>
                  <a:spcPct val="130000"/>
                </a:lnSpc>
              </a:pPr>
              <a:r>
                <a:rPr kumimoji="1" lang="zh-CN" altLang="en-US" sz="1000" dirty="0">
                  <a:solidFill>
                    <a:schemeClr val="tx1"/>
                  </a:solidFill>
                  <a:latin typeface="Arial" panose="020B0604020202020204" pitchFamily="34" charset="0"/>
                  <a:cs typeface="Arial" panose="020B0604020202020204" pitchFamily="34" charset="0"/>
                </a:rPr>
                <a:t>如手机中的各类传感器</a:t>
              </a:r>
              <a:endParaRPr kumimoji="1" lang="en-US" altLang="zh-CN" sz="1000" dirty="0">
                <a:solidFill>
                  <a:schemeClr val="tx1"/>
                </a:solidFill>
                <a:latin typeface="Arial" panose="020B0604020202020204" pitchFamily="34" charset="0"/>
                <a:cs typeface="Arial" panose="020B0604020202020204" pitchFamily="34" charset="0"/>
              </a:endParaRPr>
            </a:p>
          </p:txBody>
        </p:sp>
        <p:sp>
          <p:nvSpPr>
            <p:cNvPr id="20" name="isḻíḑê">
              <a:extLst>
                <a:ext uri="{FF2B5EF4-FFF2-40B4-BE49-F238E27FC236}">
                  <a16:creationId xmlns:a16="http://schemas.microsoft.com/office/drawing/2014/main" id="{F3E7CA7D-DCCC-5BDE-6C17-F3E9C67C97A1}"/>
                </a:ext>
              </a:extLst>
            </p:cNvPr>
            <p:cNvSpPr/>
            <p:nvPr/>
          </p:nvSpPr>
          <p:spPr>
            <a:xfrm>
              <a:off x="1357968" y="1615395"/>
              <a:ext cx="5540924" cy="4013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t" anchorCtr="0">
              <a:spAutoFit/>
            </a:bodyPr>
            <a:lstStyle/>
            <a:p>
              <a:pPr>
                <a:lnSpc>
                  <a:spcPct val="130000"/>
                </a:lnSpc>
              </a:pPr>
              <a:r>
                <a:rPr kumimoji="1" lang="en-US" altLang="zh-CN" sz="1000" dirty="0">
                  <a:solidFill>
                    <a:schemeClr val="tx1"/>
                  </a:solidFill>
                  <a:latin typeface="Arial" panose="020B0604020202020204" pitchFamily="34" charset="0"/>
                  <a:cs typeface="Arial" panose="020B0604020202020204" pitchFamily="34" charset="0"/>
                </a:rPr>
                <a:t>---------------------------------------------------------------------------</a:t>
              </a:r>
            </a:p>
          </p:txBody>
        </p:sp>
        <p:sp>
          <p:nvSpPr>
            <p:cNvPr id="21" name="iṥḻiḍè">
              <a:extLst>
                <a:ext uri="{FF2B5EF4-FFF2-40B4-BE49-F238E27FC236}">
                  <a16:creationId xmlns:a16="http://schemas.microsoft.com/office/drawing/2014/main" id="{CFDD3338-E0CC-4BAF-EA8E-0A6902C61ECF}"/>
                </a:ext>
              </a:extLst>
            </p:cNvPr>
            <p:cNvSpPr/>
            <p:nvPr/>
          </p:nvSpPr>
          <p:spPr>
            <a:xfrm>
              <a:off x="1357966" y="929947"/>
              <a:ext cx="5540924" cy="6797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b" anchorCtr="0">
              <a:spAutoFit/>
            </a:bodyPr>
            <a:lstStyle/>
            <a:p>
              <a:r>
                <a:rPr kumimoji="1" lang="en-US" altLang="zh-CN" sz="3000" b="1" dirty="0">
                  <a:solidFill>
                    <a:schemeClr val="tx1"/>
                  </a:solidFill>
                  <a:latin typeface="Arial" panose="020B0604020202020204" pitchFamily="34" charset="0"/>
                  <a:cs typeface="Arial" panose="020B0604020202020204" pitchFamily="34" charset="0"/>
                </a:rPr>
                <a:t>ADC</a:t>
              </a:r>
              <a:r>
                <a:rPr kumimoji="1" lang="zh-CN" altLang="en-US" sz="3000" b="1" dirty="0">
                  <a:solidFill>
                    <a:schemeClr val="tx1"/>
                  </a:solidFill>
                  <a:latin typeface="Arial" panose="020B0604020202020204" pitchFamily="34" charset="0"/>
                  <a:cs typeface="Arial" panose="020B0604020202020204" pitchFamily="34" charset="0"/>
                </a:rPr>
                <a:t>应用场景</a:t>
              </a:r>
              <a:endParaRPr kumimoji="1" lang="en-US" altLang="zh-CN" sz="3000" b="1" dirty="0">
                <a:solidFill>
                  <a:schemeClr val="tx1"/>
                </a:solidFill>
                <a:latin typeface="Arial" panose="020B0604020202020204" pitchFamily="34" charset="0"/>
                <a:cs typeface="Arial" panose="020B0604020202020204" pitchFamily="34" charset="0"/>
              </a:endParaRPr>
            </a:p>
          </p:txBody>
        </p:sp>
        <p:pic>
          <p:nvPicPr>
            <p:cNvPr id="22" name="îṡḷïďè" descr="前引号">
              <a:extLst>
                <a:ext uri="{FF2B5EF4-FFF2-40B4-BE49-F238E27FC236}">
                  <a16:creationId xmlns:a16="http://schemas.microsoft.com/office/drawing/2014/main" id="{07629EFE-99FA-D7B0-64BD-A46E133AF680}"/>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50676" y="871390"/>
              <a:ext cx="914400" cy="914400"/>
            </a:xfrm>
            <a:prstGeom prst="rect">
              <a:avLst/>
            </a:prstGeom>
          </p:spPr>
        </p:pic>
      </p:grpSp>
    </p:spTree>
    <p:custDataLst>
      <p:tags r:id="rId1"/>
    </p:custDataLst>
    <p:extLst>
      <p:ext uri="{BB962C8B-B14F-4D97-AF65-F5344CB8AC3E}">
        <p14:creationId xmlns:p14="http://schemas.microsoft.com/office/powerpoint/2010/main" val="1238379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1">
            <a:extLst>
              <a:ext uri="{FF2B5EF4-FFF2-40B4-BE49-F238E27FC236}">
                <a16:creationId xmlns:a16="http://schemas.microsoft.com/office/drawing/2014/main" id="{2A4EF9C5-E4E0-4BFE-80D8-399C862427E6}"/>
              </a:ext>
            </a:extLst>
          </p:cNvPr>
          <p:cNvSpPr>
            <a:spLocks noGrp="1"/>
          </p:cNvSpPr>
          <p:nvPr>
            <p:ph type="title"/>
          </p:nvPr>
        </p:nvSpPr>
        <p:spPr>
          <a:xfrm>
            <a:off x="436056" y="500836"/>
            <a:ext cx="11062648" cy="447842"/>
          </a:xfrm>
        </p:spPr>
        <p:txBody>
          <a:bodyPr>
            <a:normAutofit fontScale="90000"/>
          </a:bodyPr>
          <a:lstStyle/>
          <a:p>
            <a:r>
              <a:rPr lang="en-US" altLang="zh-CN" sz="3100" dirty="0">
                <a:solidFill>
                  <a:schemeClr val="tx1">
                    <a:lumMod val="75000"/>
                    <a:lumOff val="25000"/>
                  </a:schemeClr>
                </a:solidFill>
                <a:latin typeface="Arial" panose="020B0604020202020204" pitchFamily="34" charset="0"/>
                <a:ea typeface="黑体" panose="02010609060101010101" pitchFamily="49" charset="-122"/>
                <a:cs typeface="Arial" panose="020B0604020202020204" pitchFamily="34" charset="0"/>
              </a:rPr>
              <a:t>ADC</a:t>
            </a:r>
            <a:r>
              <a:rPr lang="zh-CN" altLang="en-US" sz="3100" dirty="0">
                <a:solidFill>
                  <a:schemeClr val="tx1">
                    <a:lumMod val="75000"/>
                    <a:lumOff val="25000"/>
                  </a:schemeClr>
                </a:solidFill>
                <a:latin typeface="Arial" panose="020B0604020202020204" pitchFamily="34" charset="0"/>
                <a:ea typeface="黑体" panose="02010609060101010101" pitchFamily="49" charset="-122"/>
                <a:cs typeface="Arial" panose="020B0604020202020204" pitchFamily="34" charset="0"/>
              </a:rPr>
              <a:t>实验</a:t>
            </a:r>
            <a:r>
              <a:rPr lang="en-US" altLang="zh-CN" sz="3100" dirty="0">
                <a:solidFill>
                  <a:schemeClr val="tx1">
                    <a:lumMod val="75000"/>
                    <a:lumOff val="25000"/>
                  </a:schemeClr>
                </a:solidFill>
                <a:latin typeface="Arial" panose="020B0604020202020204" pitchFamily="34" charset="0"/>
                <a:ea typeface="黑体" panose="02010609060101010101" pitchFamily="49" charset="-122"/>
                <a:cs typeface="Arial" panose="020B0604020202020204" pitchFamily="34" charset="0"/>
              </a:rPr>
              <a:t>——</a:t>
            </a:r>
            <a:r>
              <a:rPr lang="zh-CN" altLang="en-US" sz="3100" dirty="0">
                <a:solidFill>
                  <a:schemeClr val="tx1">
                    <a:lumMod val="75000"/>
                    <a:lumOff val="25000"/>
                  </a:schemeClr>
                </a:solidFill>
                <a:latin typeface="Arial" panose="020B0604020202020204" pitchFamily="34" charset="0"/>
                <a:ea typeface="黑体" panose="02010609060101010101" pitchFamily="49" charset="-122"/>
                <a:cs typeface="Arial" panose="020B0604020202020204" pitchFamily="34" charset="0"/>
              </a:rPr>
              <a:t>光照强度采集</a:t>
            </a:r>
            <a:endParaRPr lang="en-GB" sz="2700" dirty="0">
              <a:solidFill>
                <a:schemeClr val="tx1">
                  <a:lumMod val="75000"/>
                  <a:lumOff val="25000"/>
                </a:schemeClr>
              </a:solidFill>
              <a:latin typeface="Arial" panose="020B0604020202020204" pitchFamily="34" charset="0"/>
              <a:cs typeface="Arial" panose="020B0604020202020204" pitchFamily="34" charset="0"/>
            </a:endParaRPr>
          </a:p>
        </p:txBody>
      </p:sp>
      <p:grpSp>
        <p:nvGrpSpPr>
          <p:cNvPr id="6" name="组合 5">
            <a:extLst>
              <a:ext uri="{FF2B5EF4-FFF2-40B4-BE49-F238E27FC236}">
                <a16:creationId xmlns:a16="http://schemas.microsoft.com/office/drawing/2014/main" id="{38A0BE95-D14A-3785-7481-5A5E31D3E18A}"/>
              </a:ext>
            </a:extLst>
          </p:cNvPr>
          <p:cNvGrpSpPr/>
          <p:nvPr/>
        </p:nvGrpSpPr>
        <p:grpSpPr>
          <a:xfrm>
            <a:off x="696010" y="1417513"/>
            <a:ext cx="5659832" cy="993993"/>
            <a:chOff x="838622" y="1636275"/>
            <a:chExt cx="10513169" cy="993993"/>
          </a:xfrm>
        </p:grpSpPr>
        <p:sp>
          <p:nvSpPr>
            <p:cNvPr id="7" name="矩形 6">
              <a:extLst>
                <a:ext uri="{FF2B5EF4-FFF2-40B4-BE49-F238E27FC236}">
                  <a16:creationId xmlns:a16="http://schemas.microsoft.com/office/drawing/2014/main" id="{EB20A9DF-B2CC-1428-E90C-980BBFB365F0}"/>
                </a:ext>
              </a:extLst>
            </p:cNvPr>
            <p:cNvSpPr/>
            <p:nvPr/>
          </p:nvSpPr>
          <p:spPr>
            <a:xfrm>
              <a:off x="838622" y="2046582"/>
              <a:ext cx="10513169" cy="583686"/>
            </a:xfrm>
            <a:prstGeom prst="rect">
              <a:avLst/>
            </a:prstGeom>
          </p:spPr>
          <p:txBody>
            <a:bodyPr wrap="square">
              <a:spAutoFit/>
            </a:bodyPr>
            <a:lstStyle/>
            <a:p>
              <a:pPr marL="342900" indent="-342900" defTabSz="913256">
                <a:lnSpc>
                  <a:spcPct val="120000"/>
                </a:lnSpc>
                <a:buAutoNum type="arabicPeriod"/>
                <a:defRPr/>
              </a:pPr>
              <a:r>
                <a:rPr lang="zh-CN" altLang="en-US" sz="1400" dirty="0">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sym typeface="Source Han Sans SC"/>
                </a:rPr>
                <a:t>电导率随着照度增强而增大，而电阻随之减小</a:t>
              </a:r>
              <a:endParaRPr lang="en-US" altLang="zh-CN" sz="1400" dirty="0">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sym typeface="Source Han Sans SC"/>
              </a:endParaRPr>
            </a:p>
            <a:p>
              <a:pPr marL="342900" indent="-342900" defTabSz="913256">
                <a:lnSpc>
                  <a:spcPct val="120000"/>
                </a:lnSpc>
                <a:buAutoNum type="arabicPeriod"/>
                <a:defRPr/>
              </a:pPr>
              <a:r>
                <a:rPr lang="zh-CN" altLang="en-US" sz="1400" dirty="0">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sym typeface="Source Han Sans SC"/>
                </a:rPr>
                <a:t>亮电阻范围：</a:t>
              </a:r>
              <a:r>
                <a:rPr lang="en-US" altLang="zh-CN" sz="1400" dirty="0">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sym typeface="Source Han Sans SC"/>
                </a:rPr>
                <a:t>10-20KΩ</a:t>
              </a:r>
              <a:r>
                <a:rPr lang="zh-CN" altLang="en-US" sz="1400" dirty="0">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sym typeface="Source Han Sans SC"/>
                </a:rPr>
                <a:t>，暗电阻</a:t>
              </a:r>
              <a:r>
                <a:rPr lang="en-US" altLang="zh-CN" sz="1400" dirty="0">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sym typeface="Source Han Sans SC"/>
                </a:rPr>
                <a:t>1MΩ</a:t>
              </a:r>
            </a:p>
          </p:txBody>
        </p:sp>
        <p:sp>
          <p:nvSpPr>
            <p:cNvPr id="8" name="矩形 7">
              <a:extLst>
                <a:ext uri="{FF2B5EF4-FFF2-40B4-BE49-F238E27FC236}">
                  <a16:creationId xmlns:a16="http://schemas.microsoft.com/office/drawing/2014/main" id="{A2D8E778-E354-E30A-E250-0004F762B9B6}"/>
                </a:ext>
              </a:extLst>
            </p:cNvPr>
            <p:cNvSpPr/>
            <p:nvPr/>
          </p:nvSpPr>
          <p:spPr>
            <a:xfrm>
              <a:off x="838622" y="1636275"/>
              <a:ext cx="5150775" cy="424988"/>
            </a:xfrm>
            <a:prstGeom prst="rect">
              <a:avLst/>
            </a:prstGeom>
          </p:spPr>
          <p:txBody>
            <a:bodyPr wrap="square">
              <a:spAutoFit/>
            </a:bodyPr>
            <a:lstStyle/>
            <a:p>
              <a:pPr defTabSz="913256">
                <a:lnSpc>
                  <a:spcPct val="120000"/>
                </a:lnSpc>
                <a:defRPr/>
              </a:pPr>
              <a:r>
                <a:rPr lang="zh-CN" altLang="en-US" sz="2000" dirty="0">
                  <a:solidFill>
                    <a:srgbClr val="FA0505"/>
                  </a:solidFill>
                  <a:latin typeface="Arial" panose="020B0604020202020204" pitchFamily="34" charset="0"/>
                  <a:ea typeface="黑体" panose="02010609060101010101" pitchFamily="49" charset="-122"/>
                  <a:cs typeface="Arial" panose="020B0604020202020204" pitchFamily="34" charset="0"/>
                  <a:sym typeface="Source Han Sans SC"/>
                </a:rPr>
                <a:t>光敏电阻</a:t>
              </a:r>
              <a:r>
                <a:rPr lang="en-US" altLang="zh-CN" sz="2000" dirty="0">
                  <a:solidFill>
                    <a:srgbClr val="FA0505"/>
                  </a:solidFill>
                  <a:latin typeface="Arial" panose="020B0604020202020204" pitchFamily="34" charset="0"/>
                  <a:ea typeface="黑体" panose="02010609060101010101" pitchFamily="49" charset="-122"/>
                  <a:cs typeface="Arial" panose="020B0604020202020204" pitchFamily="34" charset="0"/>
                  <a:sym typeface="Source Han Sans SC"/>
                </a:rPr>
                <a:t>GL5528</a:t>
              </a:r>
              <a:r>
                <a:rPr lang="zh-CN" altLang="en-US" sz="2000" dirty="0">
                  <a:solidFill>
                    <a:srgbClr val="FA0505"/>
                  </a:solidFill>
                  <a:latin typeface="Arial" panose="020B0604020202020204" pitchFamily="34" charset="0"/>
                  <a:ea typeface="黑体" panose="02010609060101010101" pitchFamily="49" charset="-122"/>
                  <a:cs typeface="Arial" panose="020B0604020202020204" pitchFamily="34" charset="0"/>
                  <a:sym typeface="Source Han Sans SC"/>
                </a:rPr>
                <a:t>：</a:t>
              </a:r>
            </a:p>
          </p:txBody>
        </p:sp>
      </p:grpSp>
      <p:grpSp>
        <p:nvGrpSpPr>
          <p:cNvPr id="9" name="组合 8">
            <a:extLst>
              <a:ext uri="{FF2B5EF4-FFF2-40B4-BE49-F238E27FC236}">
                <a16:creationId xmlns:a16="http://schemas.microsoft.com/office/drawing/2014/main" id="{461905B1-614D-25D4-AE89-FA6EFB6D533D}"/>
              </a:ext>
            </a:extLst>
          </p:cNvPr>
          <p:cNvGrpSpPr/>
          <p:nvPr/>
        </p:nvGrpSpPr>
        <p:grpSpPr>
          <a:xfrm>
            <a:off x="696010" y="5533021"/>
            <a:ext cx="5840257" cy="737384"/>
            <a:chOff x="838622" y="1636275"/>
            <a:chExt cx="10513169" cy="737384"/>
          </a:xfrm>
        </p:grpSpPr>
        <p:sp>
          <p:nvSpPr>
            <p:cNvPr id="10" name="矩形 9">
              <a:extLst>
                <a:ext uri="{FF2B5EF4-FFF2-40B4-BE49-F238E27FC236}">
                  <a16:creationId xmlns:a16="http://schemas.microsoft.com/office/drawing/2014/main" id="{2672D41E-E65C-661A-29CC-D40ECB55EFAE}"/>
                </a:ext>
              </a:extLst>
            </p:cNvPr>
            <p:cNvSpPr/>
            <p:nvPr/>
          </p:nvSpPr>
          <p:spPr>
            <a:xfrm>
              <a:off x="838622" y="2046582"/>
              <a:ext cx="10513169" cy="327077"/>
            </a:xfrm>
            <a:prstGeom prst="rect">
              <a:avLst/>
            </a:prstGeom>
          </p:spPr>
          <p:txBody>
            <a:bodyPr wrap="square">
              <a:spAutoFit/>
            </a:bodyPr>
            <a:lstStyle/>
            <a:p>
              <a:pPr defTabSz="913256">
                <a:lnSpc>
                  <a:spcPct val="120000"/>
                </a:lnSpc>
                <a:defRPr/>
              </a:pPr>
              <a:r>
                <a:rPr lang="en-US" altLang="zh-CN" sz="1400" dirty="0">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sym typeface="Source Han Sans SC"/>
                  <a:hlinkClick r:id="rId2"/>
                </a:rPr>
                <a:t>https://python.quectel.com/wiki/#/zh-cn/api/QuecPythonClasslib?id=adc</a:t>
              </a:r>
              <a:endParaRPr lang="zh-CN" altLang="en-US" sz="1400" dirty="0">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sym typeface="Source Han Sans SC"/>
              </a:endParaRPr>
            </a:p>
          </p:txBody>
        </p:sp>
        <p:sp>
          <p:nvSpPr>
            <p:cNvPr id="11" name="矩形 10">
              <a:extLst>
                <a:ext uri="{FF2B5EF4-FFF2-40B4-BE49-F238E27FC236}">
                  <a16:creationId xmlns:a16="http://schemas.microsoft.com/office/drawing/2014/main" id="{473A6721-AE00-B218-9D40-BD8FE75E7E10}"/>
                </a:ext>
              </a:extLst>
            </p:cNvPr>
            <p:cNvSpPr/>
            <p:nvPr/>
          </p:nvSpPr>
          <p:spPr>
            <a:xfrm>
              <a:off x="838622" y="1636275"/>
              <a:ext cx="5150776" cy="424988"/>
            </a:xfrm>
            <a:prstGeom prst="rect">
              <a:avLst/>
            </a:prstGeom>
          </p:spPr>
          <p:txBody>
            <a:bodyPr wrap="square">
              <a:spAutoFit/>
            </a:bodyPr>
            <a:lstStyle/>
            <a:p>
              <a:pPr defTabSz="913256">
                <a:lnSpc>
                  <a:spcPct val="120000"/>
                </a:lnSpc>
                <a:defRPr/>
              </a:pPr>
              <a:r>
                <a:rPr lang="en-US" altLang="zh-CN" sz="2000" dirty="0">
                  <a:solidFill>
                    <a:srgbClr val="FA0505"/>
                  </a:solidFill>
                  <a:latin typeface="Arial" panose="020B0604020202020204" pitchFamily="34" charset="0"/>
                  <a:ea typeface="黑体" panose="02010609060101010101" pitchFamily="49" charset="-122"/>
                  <a:cs typeface="Arial" panose="020B0604020202020204" pitchFamily="34" charset="0"/>
                  <a:sym typeface="Source Han Sans SC"/>
                </a:rPr>
                <a:t>ADC</a:t>
              </a:r>
              <a:r>
                <a:rPr lang="zh-CN" altLang="en-US" sz="2000" dirty="0">
                  <a:solidFill>
                    <a:srgbClr val="FA0505"/>
                  </a:solidFill>
                  <a:latin typeface="Arial" panose="020B0604020202020204" pitchFamily="34" charset="0"/>
                  <a:ea typeface="黑体" panose="02010609060101010101" pitchFamily="49" charset="-122"/>
                  <a:cs typeface="Arial" panose="020B0604020202020204" pitchFamily="34" charset="0"/>
                  <a:sym typeface="Source Han Sans SC"/>
                </a:rPr>
                <a:t>操作</a:t>
              </a:r>
              <a:r>
                <a:rPr lang="en-US" altLang="zh-CN" sz="2000" dirty="0">
                  <a:solidFill>
                    <a:srgbClr val="FA0505"/>
                  </a:solidFill>
                  <a:latin typeface="Arial" panose="020B0604020202020204" pitchFamily="34" charset="0"/>
                  <a:ea typeface="黑体" panose="02010609060101010101" pitchFamily="49" charset="-122"/>
                  <a:cs typeface="Arial" panose="020B0604020202020204" pitchFamily="34" charset="0"/>
                  <a:sym typeface="Source Han Sans SC"/>
                </a:rPr>
                <a:t>API</a:t>
              </a:r>
              <a:r>
                <a:rPr lang="zh-CN" altLang="en-US" sz="2000" dirty="0">
                  <a:solidFill>
                    <a:srgbClr val="FA0505"/>
                  </a:solidFill>
                  <a:latin typeface="Arial" panose="020B0604020202020204" pitchFamily="34" charset="0"/>
                  <a:ea typeface="黑体" panose="02010609060101010101" pitchFamily="49" charset="-122"/>
                  <a:cs typeface="Arial" panose="020B0604020202020204" pitchFamily="34" charset="0"/>
                  <a:sym typeface="Source Han Sans SC"/>
                </a:rPr>
                <a:t>：</a:t>
              </a:r>
            </a:p>
          </p:txBody>
        </p:sp>
      </p:grpSp>
      <p:pic>
        <p:nvPicPr>
          <p:cNvPr id="3" name="图片 2">
            <a:extLst>
              <a:ext uri="{FF2B5EF4-FFF2-40B4-BE49-F238E27FC236}">
                <a16:creationId xmlns:a16="http://schemas.microsoft.com/office/drawing/2014/main" id="{E3F581A1-4B8C-1AFE-359B-EF20408C471C}"/>
              </a:ext>
            </a:extLst>
          </p:cNvPr>
          <p:cNvPicPr>
            <a:picLocks noChangeAspect="1"/>
          </p:cNvPicPr>
          <p:nvPr/>
        </p:nvPicPr>
        <p:blipFill>
          <a:blip r:embed="rId3"/>
          <a:stretch>
            <a:fillRect/>
          </a:stretch>
        </p:blipFill>
        <p:spPr>
          <a:xfrm>
            <a:off x="5055297" y="516717"/>
            <a:ext cx="2081406" cy="2996789"/>
          </a:xfrm>
          <a:prstGeom prst="rect">
            <a:avLst/>
          </a:prstGeom>
        </p:spPr>
      </p:pic>
      <p:grpSp>
        <p:nvGrpSpPr>
          <p:cNvPr id="14" name="组合 13">
            <a:extLst>
              <a:ext uri="{FF2B5EF4-FFF2-40B4-BE49-F238E27FC236}">
                <a16:creationId xmlns:a16="http://schemas.microsoft.com/office/drawing/2014/main" id="{985A913C-FAD3-6969-18E3-777F565F8902}"/>
              </a:ext>
            </a:extLst>
          </p:cNvPr>
          <p:cNvGrpSpPr/>
          <p:nvPr/>
        </p:nvGrpSpPr>
        <p:grpSpPr>
          <a:xfrm>
            <a:off x="696010" y="3125357"/>
            <a:ext cx="5659832" cy="2028122"/>
            <a:chOff x="838622" y="1636275"/>
            <a:chExt cx="10513169" cy="2028122"/>
          </a:xfrm>
        </p:grpSpPr>
        <p:sp>
          <p:nvSpPr>
            <p:cNvPr id="15" name="矩形 14">
              <a:extLst>
                <a:ext uri="{FF2B5EF4-FFF2-40B4-BE49-F238E27FC236}">
                  <a16:creationId xmlns:a16="http://schemas.microsoft.com/office/drawing/2014/main" id="{D45D6183-C445-CE38-AA34-5FEFB3B9940A}"/>
                </a:ext>
              </a:extLst>
            </p:cNvPr>
            <p:cNvSpPr/>
            <p:nvPr/>
          </p:nvSpPr>
          <p:spPr>
            <a:xfrm>
              <a:off x="838622" y="2046582"/>
              <a:ext cx="10513169" cy="1617815"/>
            </a:xfrm>
            <a:prstGeom prst="rect">
              <a:avLst/>
            </a:prstGeom>
          </p:spPr>
          <p:txBody>
            <a:bodyPr wrap="square">
              <a:spAutoFit/>
            </a:bodyPr>
            <a:lstStyle/>
            <a:p>
              <a:pPr marL="342900" indent="-342900" defTabSz="913256">
                <a:lnSpc>
                  <a:spcPct val="120000"/>
                </a:lnSpc>
                <a:buAutoNum type="arabicPeriod"/>
                <a:defRPr/>
              </a:pPr>
              <a:r>
                <a:rPr lang="zh-CN" altLang="en-US" sz="1400" dirty="0">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sym typeface="Source Han Sans SC"/>
                </a:rPr>
                <a:t>模组</a:t>
              </a:r>
              <a:r>
                <a:rPr lang="en-US" altLang="zh-CN" sz="1400" dirty="0">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sym typeface="Source Han Sans SC"/>
                </a:rPr>
                <a:t>ADC</a:t>
              </a:r>
              <a:r>
                <a:rPr lang="zh-CN" altLang="en-US" sz="1400" dirty="0">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sym typeface="Source Han Sans SC"/>
                </a:rPr>
                <a:t>的参考电压为</a:t>
              </a:r>
              <a:r>
                <a:rPr lang="en-US" altLang="zh-CN" sz="1400" dirty="0">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sym typeface="Source Han Sans SC"/>
                </a:rPr>
                <a:t>1.8V</a:t>
              </a:r>
              <a:r>
                <a:rPr lang="zh-CN" altLang="en-US" sz="1400" dirty="0">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sym typeface="Source Han Sans SC"/>
                </a:rPr>
                <a:t>，而开发板的工作电压为</a:t>
              </a:r>
              <a:r>
                <a:rPr lang="en-US" altLang="zh-CN" sz="1400" dirty="0">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sym typeface="Source Han Sans SC"/>
                </a:rPr>
                <a:t>3.3V</a:t>
              </a:r>
              <a:r>
                <a:rPr lang="zh-CN" altLang="en-US" sz="1400" dirty="0">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sym typeface="Source Han Sans SC"/>
                </a:rPr>
                <a:t>，需要串联电阻</a:t>
              </a:r>
              <a:r>
                <a:rPr lang="en-US" altLang="zh-CN" sz="1400" dirty="0">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sym typeface="Source Han Sans SC"/>
                </a:rPr>
                <a:t>R14</a:t>
              </a:r>
              <a:r>
                <a:rPr lang="zh-CN" altLang="en-US" sz="1400" dirty="0">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sym typeface="Source Han Sans SC"/>
                </a:rPr>
                <a:t>用来分压，保证光敏电阻</a:t>
              </a:r>
              <a:r>
                <a:rPr lang="en-US" altLang="zh-CN" sz="1400" dirty="0">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sym typeface="Source Han Sans SC"/>
                </a:rPr>
                <a:t>R22</a:t>
              </a:r>
              <a:r>
                <a:rPr lang="zh-CN" altLang="en-US" sz="1400" dirty="0">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sym typeface="Source Han Sans SC"/>
                </a:rPr>
                <a:t>的电压不会超过</a:t>
              </a:r>
              <a:r>
                <a:rPr lang="en-US" altLang="zh-CN" sz="1400" dirty="0">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sym typeface="Source Han Sans SC"/>
                </a:rPr>
                <a:t>1.8V</a:t>
              </a:r>
              <a:r>
                <a:rPr lang="zh-CN" altLang="en-US" sz="1400" dirty="0">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sym typeface="Source Han Sans SC"/>
                </a:rPr>
                <a:t>。</a:t>
              </a:r>
              <a:endParaRPr lang="en-US" altLang="zh-CN" sz="1400" dirty="0">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sym typeface="Source Han Sans SC"/>
              </a:endParaRPr>
            </a:p>
            <a:p>
              <a:pPr marL="342900" indent="-342900" defTabSz="913256">
                <a:lnSpc>
                  <a:spcPct val="120000"/>
                </a:lnSpc>
                <a:buAutoNum type="arabicPeriod"/>
                <a:defRPr/>
              </a:pPr>
              <a:r>
                <a:rPr lang="zh-CN" altLang="en-US" sz="1400" dirty="0">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sym typeface="Source Han Sans SC"/>
                </a:rPr>
                <a:t>光敏电阻的阻值和照度关系曲线如右图所示（左侧是对数坐标系，右侧是普通坐标系）。</a:t>
              </a:r>
              <a:endParaRPr lang="en-US" altLang="zh-CN" sz="1400" dirty="0">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sym typeface="Source Han Sans SC"/>
              </a:endParaRPr>
            </a:p>
            <a:p>
              <a:pPr marL="342900" indent="-342900" defTabSz="913256">
                <a:lnSpc>
                  <a:spcPct val="120000"/>
                </a:lnSpc>
                <a:buAutoNum type="arabicPeriod"/>
                <a:defRPr/>
              </a:pPr>
              <a:r>
                <a:rPr lang="zh-CN" altLang="en-US" sz="1400" dirty="0">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sym typeface="Source Han Sans SC"/>
                </a:rPr>
                <a:t>在模组中做指数运算，效率很低，一般通过建立表格，使用查表法来获取光照值。</a:t>
              </a:r>
            </a:p>
          </p:txBody>
        </p:sp>
        <p:sp>
          <p:nvSpPr>
            <p:cNvPr id="16" name="矩形 15">
              <a:extLst>
                <a:ext uri="{FF2B5EF4-FFF2-40B4-BE49-F238E27FC236}">
                  <a16:creationId xmlns:a16="http://schemas.microsoft.com/office/drawing/2014/main" id="{39ABBB12-630D-60D4-AAE6-9569490DD8AB}"/>
                </a:ext>
              </a:extLst>
            </p:cNvPr>
            <p:cNvSpPr/>
            <p:nvPr/>
          </p:nvSpPr>
          <p:spPr>
            <a:xfrm>
              <a:off x="838622" y="1636275"/>
              <a:ext cx="5150775" cy="424988"/>
            </a:xfrm>
            <a:prstGeom prst="rect">
              <a:avLst/>
            </a:prstGeom>
          </p:spPr>
          <p:txBody>
            <a:bodyPr wrap="square">
              <a:spAutoFit/>
            </a:bodyPr>
            <a:lstStyle/>
            <a:p>
              <a:pPr defTabSz="913256">
                <a:lnSpc>
                  <a:spcPct val="120000"/>
                </a:lnSpc>
                <a:defRPr/>
              </a:pPr>
              <a:r>
                <a:rPr lang="zh-CN" altLang="en-US" sz="2000" dirty="0">
                  <a:solidFill>
                    <a:srgbClr val="FA0505"/>
                  </a:solidFill>
                  <a:latin typeface="Arial" panose="020B0604020202020204" pitchFamily="34" charset="0"/>
                  <a:ea typeface="黑体" panose="02010609060101010101" pitchFamily="49" charset="-122"/>
                  <a:cs typeface="Arial" panose="020B0604020202020204" pitchFamily="34" charset="0"/>
                  <a:sym typeface="Source Han Sans SC"/>
                </a:rPr>
                <a:t>实验原理：</a:t>
              </a:r>
            </a:p>
          </p:txBody>
        </p:sp>
      </p:grpSp>
      <p:pic>
        <p:nvPicPr>
          <p:cNvPr id="17" name="图片 16">
            <a:extLst>
              <a:ext uri="{FF2B5EF4-FFF2-40B4-BE49-F238E27FC236}">
                <a16:creationId xmlns:a16="http://schemas.microsoft.com/office/drawing/2014/main" id="{620357E8-87F4-FFF1-1B96-139362EAA765}"/>
              </a:ext>
            </a:extLst>
          </p:cNvPr>
          <p:cNvPicPr>
            <a:picLocks noChangeAspect="1"/>
          </p:cNvPicPr>
          <p:nvPr/>
        </p:nvPicPr>
        <p:blipFill>
          <a:blip r:embed="rId4"/>
          <a:stretch>
            <a:fillRect/>
          </a:stretch>
        </p:blipFill>
        <p:spPr>
          <a:xfrm>
            <a:off x="7303097" y="946684"/>
            <a:ext cx="2213340" cy="2566822"/>
          </a:xfrm>
          <a:prstGeom prst="rect">
            <a:avLst/>
          </a:prstGeom>
        </p:spPr>
      </p:pic>
      <p:pic>
        <p:nvPicPr>
          <p:cNvPr id="19" name="图片 18" descr="图示, 示意图&#10;&#10;描述已自动生成">
            <a:extLst>
              <a:ext uri="{FF2B5EF4-FFF2-40B4-BE49-F238E27FC236}">
                <a16:creationId xmlns:a16="http://schemas.microsoft.com/office/drawing/2014/main" id="{3823A532-B0EB-F21A-5309-5CE1E11238B6}"/>
              </a:ext>
            </a:extLst>
          </p:cNvPr>
          <p:cNvPicPr>
            <a:picLocks noChangeAspect="1"/>
          </p:cNvPicPr>
          <p:nvPr/>
        </p:nvPicPr>
        <p:blipFill>
          <a:blip r:embed="rId5"/>
          <a:stretch>
            <a:fillRect/>
          </a:stretch>
        </p:blipFill>
        <p:spPr>
          <a:xfrm>
            <a:off x="9682831" y="850677"/>
            <a:ext cx="2346304" cy="2662829"/>
          </a:xfrm>
          <a:prstGeom prst="rect">
            <a:avLst/>
          </a:prstGeom>
        </p:spPr>
      </p:pic>
      <p:pic>
        <p:nvPicPr>
          <p:cNvPr id="22" name="图片 21" descr="图表, 图示&#10;&#10;描述已自动生成">
            <a:extLst>
              <a:ext uri="{FF2B5EF4-FFF2-40B4-BE49-F238E27FC236}">
                <a16:creationId xmlns:a16="http://schemas.microsoft.com/office/drawing/2014/main" id="{38E3D9F3-0C28-9A0C-43C1-049B076FB316}"/>
              </a:ext>
            </a:extLst>
          </p:cNvPr>
          <p:cNvPicPr>
            <a:picLocks noChangeAspect="1"/>
          </p:cNvPicPr>
          <p:nvPr/>
        </p:nvPicPr>
        <p:blipFill>
          <a:blip r:embed="rId6"/>
          <a:stretch>
            <a:fillRect/>
          </a:stretch>
        </p:blipFill>
        <p:spPr>
          <a:xfrm>
            <a:off x="6535352" y="3694335"/>
            <a:ext cx="2062586" cy="2706279"/>
          </a:xfrm>
          <a:prstGeom prst="rect">
            <a:avLst/>
          </a:prstGeom>
        </p:spPr>
      </p:pic>
      <p:pic>
        <p:nvPicPr>
          <p:cNvPr id="24" name="图片 23" descr="图形用户界面&#10;&#10;描述已自动生成">
            <a:extLst>
              <a:ext uri="{FF2B5EF4-FFF2-40B4-BE49-F238E27FC236}">
                <a16:creationId xmlns:a16="http://schemas.microsoft.com/office/drawing/2014/main" id="{DCC1975A-F5B3-FC96-65B5-B764B0960CE4}"/>
              </a:ext>
            </a:extLst>
          </p:cNvPr>
          <p:cNvPicPr>
            <a:picLocks noChangeAspect="1"/>
          </p:cNvPicPr>
          <p:nvPr/>
        </p:nvPicPr>
        <p:blipFill rotWithShape="1">
          <a:blip r:embed="rId7"/>
          <a:srcRect l="34300" t="40923" r="5119" b="23587"/>
          <a:stretch/>
        </p:blipFill>
        <p:spPr>
          <a:xfrm>
            <a:off x="8334128" y="4406770"/>
            <a:ext cx="3750734" cy="1321763"/>
          </a:xfrm>
          <a:prstGeom prst="rect">
            <a:avLst/>
          </a:prstGeom>
        </p:spPr>
      </p:pic>
      <p:pic>
        <p:nvPicPr>
          <p:cNvPr id="27" name="图片 26" descr="文本&#10;&#10;描述已自动生成">
            <a:extLst>
              <a:ext uri="{FF2B5EF4-FFF2-40B4-BE49-F238E27FC236}">
                <a16:creationId xmlns:a16="http://schemas.microsoft.com/office/drawing/2014/main" id="{C12FEC7A-8743-C8DD-9D0B-9D4520837611}"/>
              </a:ext>
            </a:extLst>
          </p:cNvPr>
          <p:cNvPicPr>
            <a:picLocks noChangeAspect="1"/>
          </p:cNvPicPr>
          <p:nvPr/>
        </p:nvPicPr>
        <p:blipFill rotWithShape="1">
          <a:blip r:embed="rId8"/>
          <a:srcRect/>
          <a:stretch/>
        </p:blipFill>
        <p:spPr>
          <a:xfrm>
            <a:off x="9095550" y="3535664"/>
            <a:ext cx="2730640" cy="635033"/>
          </a:xfrm>
          <a:prstGeom prst="rect">
            <a:avLst/>
          </a:prstGeom>
        </p:spPr>
      </p:pic>
    </p:spTree>
    <p:extLst>
      <p:ext uri="{BB962C8B-B14F-4D97-AF65-F5344CB8AC3E}">
        <p14:creationId xmlns:p14="http://schemas.microsoft.com/office/powerpoint/2010/main" val="19190157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4E43EE11-25EF-15F6-A9DD-5CCE2B615D42}"/>
              </a:ext>
            </a:extLst>
          </p:cNvPr>
          <p:cNvSpPr>
            <a:spLocks noGrp="1"/>
          </p:cNvSpPr>
          <p:nvPr>
            <p:ph type="title"/>
          </p:nvPr>
        </p:nvSpPr>
        <p:spPr>
          <a:xfrm>
            <a:off x="436056" y="500836"/>
            <a:ext cx="11062648" cy="447842"/>
          </a:xfrm>
        </p:spPr>
        <p:txBody>
          <a:bodyPr>
            <a:normAutofit fontScale="90000"/>
          </a:bodyPr>
          <a:lstStyle/>
          <a:p>
            <a:r>
              <a:rPr lang="en-US" altLang="zh-CN" sz="3100" dirty="0">
                <a:solidFill>
                  <a:schemeClr val="tx1">
                    <a:lumMod val="75000"/>
                    <a:lumOff val="25000"/>
                  </a:schemeClr>
                </a:solidFill>
                <a:latin typeface="Arial" panose="020B0604020202020204" pitchFamily="34" charset="0"/>
                <a:ea typeface="黑体" panose="02010609060101010101" pitchFamily="49" charset="-122"/>
                <a:cs typeface="Arial" panose="020B0604020202020204" pitchFamily="34" charset="0"/>
              </a:rPr>
              <a:t>ADC</a:t>
            </a:r>
            <a:r>
              <a:rPr lang="zh-CN" altLang="en-US" sz="3100" dirty="0">
                <a:solidFill>
                  <a:schemeClr val="tx1">
                    <a:lumMod val="75000"/>
                    <a:lumOff val="25000"/>
                  </a:schemeClr>
                </a:solidFill>
                <a:latin typeface="Arial" panose="020B0604020202020204" pitchFamily="34" charset="0"/>
                <a:ea typeface="黑体" panose="02010609060101010101" pitchFamily="49" charset="-122"/>
                <a:cs typeface="Arial" panose="020B0604020202020204" pitchFamily="34" charset="0"/>
              </a:rPr>
              <a:t>实验</a:t>
            </a:r>
            <a:r>
              <a:rPr lang="en-US" altLang="zh-CN" sz="3100" dirty="0">
                <a:solidFill>
                  <a:schemeClr val="tx1">
                    <a:lumMod val="75000"/>
                    <a:lumOff val="25000"/>
                  </a:schemeClr>
                </a:solidFill>
                <a:latin typeface="Arial" panose="020B0604020202020204" pitchFamily="34" charset="0"/>
                <a:ea typeface="黑体" panose="02010609060101010101" pitchFamily="49" charset="-122"/>
                <a:cs typeface="Arial" panose="020B0604020202020204" pitchFamily="34" charset="0"/>
              </a:rPr>
              <a:t>——</a:t>
            </a:r>
            <a:r>
              <a:rPr lang="zh-CN" altLang="en-US" sz="2800" dirty="0">
                <a:solidFill>
                  <a:schemeClr val="tx1">
                    <a:lumMod val="75000"/>
                    <a:lumOff val="25000"/>
                  </a:schemeClr>
                </a:solidFill>
                <a:latin typeface="Arial" panose="020B0604020202020204" pitchFamily="34" charset="0"/>
                <a:ea typeface="黑体" panose="02010609060101010101" pitchFamily="49" charset="-122"/>
                <a:cs typeface="Arial" panose="020B0604020202020204" pitchFamily="34" charset="0"/>
              </a:rPr>
              <a:t>光照强度采集</a:t>
            </a:r>
            <a:endParaRPr lang="en-GB" sz="2700" dirty="0">
              <a:solidFill>
                <a:schemeClr val="tx1">
                  <a:lumMod val="75000"/>
                  <a:lumOff val="25000"/>
                </a:schemeClr>
              </a:solidFill>
              <a:latin typeface="Arial" panose="020B0604020202020204" pitchFamily="34" charset="0"/>
              <a:cs typeface="Arial" panose="020B0604020202020204" pitchFamily="34" charset="0"/>
            </a:endParaRPr>
          </a:p>
        </p:txBody>
      </p:sp>
      <p:grpSp>
        <p:nvGrpSpPr>
          <p:cNvPr id="10" name="组合 9">
            <a:extLst>
              <a:ext uri="{FF2B5EF4-FFF2-40B4-BE49-F238E27FC236}">
                <a16:creationId xmlns:a16="http://schemas.microsoft.com/office/drawing/2014/main" id="{624649E0-0FE9-0A45-065B-FBC4D9C45B20}"/>
              </a:ext>
            </a:extLst>
          </p:cNvPr>
          <p:cNvGrpSpPr/>
          <p:nvPr/>
        </p:nvGrpSpPr>
        <p:grpSpPr>
          <a:xfrm>
            <a:off x="696010" y="1417513"/>
            <a:ext cx="5659832" cy="737384"/>
            <a:chOff x="838622" y="1636275"/>
            <a:chExt cx="10513169" cy="737384"/>
          </a:xfrm>
        </p:grpSpPr>
        <p:sp>
          <p:nvSpPr>
            <p:cNvPr id="11" name="矩形 10">
              <a:extLst>
                <a:ext uri="{FF2B5EF4-FFF2-40B4-BE49-F238E27FC236}">
                  <a16:creationId xmlns:a16="http://schemas.microsoft.com/office/drawing/2014/main" id="{BBA11892-913B-E839-F1DA-1492A135D3E3}"/>
                </a:ext>
              </a:extLst>
            </p:cNvPr>
            <p:cNvSpPr/>
            <p:nvPr/>
          </p:nvSpPr>
          <p:spPr>
            <a:xfrm>
              <a:off x="838622" y="2046582"/>
              <a:ext cx="10513169" cy="327077"/>
            </a:xfrm>
            <a:prstGeom prst="rect">
              <a:avLst/>
            </a:prstGeom>
          </p:spPr>
          <p:txBody>
            <a:bodyPr wrap="square">
              <a:spAutoFit/>
            </a:bodyPr>
            <a:lstStyle/>
            <a:p>
              <a:pPr defTabSz="913256">
                <a:lnSpc>
                  <a:spcPct val="120000"/>
                </a:lnSpc>
                <a:defRPr/>
              </a:pPr>
              <a:r>
                <a:rPr lang="zh-CN" altLang="en-US" sz="1400" dirty="0">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sym typeface="Source Han Sans SC"/>
                </a:rPr>
                <a:t>请同学们自行实现，并上台演示</a:t>
              </a:r>
              <a:endParaRPr lang="en-US" altLang="zh-CN" sz="1400" dirty="0">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sym typeface="Source Han Sans SC"/>
              </a:endParaRPr>
            </a:p>
          </p:txBody>
        </p:sp>
        <p:sp>
          <p:nvSpPr>
            <p:cNvPr id="12" name="矩形 11">
              <a:extLst>
                <a:ext uri="{FF2B5EF4-FFF2-40B4-BE49-F238E27FC236}">
                  <a16:creationId xmlns:a16="http://schemas.microsoft.com/office/drawing/2014/main" id="{E541D9CF-EE67-BE88-11E2-133B55F9B18C}"/>
                </a:ext>
              </a:extLst>
            </p:cNvPr>
            <p:cNvSpPr/>
            <p:nvPr/>
          </p:nvSpPr>
          <p:spPr>
            <a:xfrm>
              <a:off x="838622" y="1636275"/>
              <a:ext cx="5150775" cy="424988"/>
            </a:xfrm>
            <a:prstGeom prst="rect">
              <a:avLst/>
            </a:prstGeom>
          </p:spPr>
          <p:txBody>
            <a:bodyPr wrap="square">
              <a:spAutoFit/>
            </a:bodyPr>
            <a:lstStyle/>
            <a:p>
              <a:pPr defTabSz="913256">
                <a:lnSpc>
                  <a:spcPct val="120000"/>
                </a:lnSpc>
                <a:defRPr/>
              </a:pPr>
              <a:r>
                <a:rPr lang="zh-CN" altLang="en-US" sz="2000" dirty="0">
                  <a:solidFill>
                    <a:srgbClr val="FA0505"/>
                  </a:solidFill>
                  <a:latin typeface="Arial" panose="020B0604020202020204" pitchFamily="34" charset="0"/>
                  <a:ea typeface="黑体" panose="02010609060101010101" pitchFamily="49" charset="-122"/>
                  <a:cs typeface="Arial" panose="020B0604020202020204" pitchFamily="34" charset="0"/>
                  <a:sym typeface="Source Han Sans SC"/>
                </a:rPr>
                <a:t>代码实现：</a:t>
              </a:r>
            </a:p>
          </p:txBody>
        </p:sp>
      </p:grpSp>
    </p:spTree>
    <p:extLst>
      <p:ext uri="{BB962C8B-B14F-4D97-AF65-F5344CB8AC3E}">
        <p14:creationId xmlns:p14="http://schemas.microsoft.com/office/powerpoint/2010/main" val="4623178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1">
            <a:extLst>
              <a:ext uri="{FF2B5EF4-FFF2-40B4-BE49-F238E27FC236}">
                <a16:creationId xmlns:a16="http://schemas.microsoft.com/office/drawing/2014/main" id="{83454BC1-9BAE-4E02-96C7-C8481979E437}"/>
              </a:ext>
            </a:extLst>
          </p:cNvPr>
          <p:cNvSpPr>
            <a:spLocks noGrp="1"/>
          </p:cNvSpPr>
          <p:nvPr>
            <p:ph type="title"/>
          </p:nvPr>
        </p:nvSpPr>
        <p:spPr>
          <a:xfrm>
            <a:off x="436056" y="500836"/>
            <a:ext cx="11062648" cy="447842"/>
          </a:xfrm>
        </p:spPr>
        <p:txBody>
          <a:bodyPr>
            <a:normAutofit fontScale="90000"/>
          </a:bodyPr>
          <a:lstStyle/>
          <a:p>
            <a:r>
              <a:rPr lang="zh-CN" altLang="en-US" sz="3100" dirty="0">
                <a:solidFill>
                  <a:schemeClr val="tx1">
                    <a:lumMod val="75000"/>
                    <a:lumOff val="25000"/>
                  </a:schemeClr>
                </a:solidFill>
                <a:latin typeface="Arial" panose="020B0604020202020204" pitchFamily="34" charset="0"/>
                <a:ea typeface="黑体" panose="02010609060101010101" pitchFamily="49" charset="-122"/>
                <a:cs typeface="Arial" panose="020B0604020202020204" pitchFamily="34" charset="0"/>
              </a:rPr>
              <a:t>课程总结</a:t>
            </a:r>
            <a:endParaRPr lang="en-US" altLang="zh-CN" sz="3100" dirty="0">
              <a:solidFill>
                <a:srgbClr val="00B0F0"/>
              </a:solidFill>
              <a:latin typeface="Arial" panose="020B0604020202020204" pitchFamily="34" charset="0"/>
              <a:ea typeface="黑体" panose="02010609060101010101" pitchFamily="49" charset="-122"/>
              <a:cs typeface="Arial" panose="020B0604020202020204" pitchFamily="34" charset="0"/>
            </a:endParaRPr>
          </a:p>
        </p:txBody>
      </p:sp>
      <p:sp>
        <p:nvSpPr>
          <p:cNvPr id="15" name="文本框 14">
            <a:extLst>
              <a:ext uri="{FF2B5EF4-FFF2-40B4-BE49-F238E27FC236}">
                <a16:creationId xmlns:a16="http://schemas.microsoft.com/office/drawing/2014/main" id="{97B39029-ABCE-4D4D-8C9D-62AF7BC87813}"/>
              </a:ext>
            </a:extLst>
          </p:cNvPr>
          <p:cNvSpPr txBox="1"/>
          <p:nvPr/>
        </p:nvSpPr>
        <p:spPr>
          <a:xfrm>
            <a:off x="1198662" y="1257956"/>
            <a:ext cx="9361040" cy="4433073"/>
          </a:xfrm>
          <a:prstGeom prst="rect">
            <a:avLst/>
          </a:prstGeom>
          <a:noFill/>
        </p:spPr>
        <p:txBody>
          <a:bodyPr wrap="square" rtlCol="0">
            <a:spAutoFit/>
          </a:bodyPr>
          <a:lstStyle/>
          <a:p>
            <a:pPr marL="457200" indent="-457200">
              <a:lnSpc>
                <a:spcPct val="150000"/>
              </a:lnSpc>
              <a:buAutoNum type="arabicPeriod"/>
            </a:pPr>
            <a:r>
              <a:rPr lang="zh-CN" altLang="en-US" sz="3200" dirty="0">
                <a:latin typeface="Arial" panose="020B0604020202020204" pitchFamily="34" charset="0"/>
                <a:ea typeface="黑体" panose="02010609060101010101" pitchFamily="49" charset="-122"/>
                <a:cs typeface="Arial" panose="020B0604020202020204" pitchFamily="34" charset="0"/>
              </a:rPr>
              <a:t> 模拟信号与数字信号的概念</a:t>
            </a:r>
            <a:endParaRPr lang="en-US" altLang="zh-CN" sz="3200" dirty="0">
              <a:latin typeface="Arial" panose="020B0604020202020204" pitchFamily="34" charset="0"/>
              <a:ea typeface="黑体" panose="02010609060101010101" pitchFamily="49" charset="-122"/>
              <a:cs typeface="Arial" panose="020B0604020202020204" pitchFamily="34" charset="0"/>
            </a:endParaRPr>
          </a:p>
          <a:p>
            <a:pPr marL="457200" indent="-457200">
              <a:lnSpc>
                <a:spcPct val="150000"/>
              </a:lnSpc>
              <a:buAutoNum type="arabicPeriod"/>
            </a:pPr>
            <a:r>
              <a:rPr lang="zh-CN" altLang="en-US" sz="3200" dirty="0">
                <a:latin typeface="Arial" panose="020B0604020202020204" pitchFamily="34" charset="0"/>
                <a:ea typeface="黑体" panose="02010609060101010101" pitchFamily="49" charset="-122"/>
                <a:cs typeface="Arial" panose="020B0604020202020204" pitchFamily="34" charset="0"/>
              </a:rPr>
              <a:t> </a:t>
            </a:r>
            <a:r>
              <a:rPr lang="en-US" altLang="zh-CN" sz="3200" dirty="0">
                <a:latin typeface="Arial" panose="020B0604020202020204" pitchFamily="34" charset="0"/>
                <a:ea typeface="黑体" panose="02010609060101010101" pitchFamily="49" charset="-122"/>
                <a:cs typeface="Arial" panose="020B0604020202020204" pitchFamily="34" charset="0"/>
              </a:rPr>
              <a:t>ADC</a:t>
            </a:r>
            <a:r>
              <a:rPr lang="zh-CN" altLang="en-US" sz="3200" dirty="0">
                <a:latin typeface="Arial" panose="020B0604020202020204" pitchFamily="34" charset="0"/>
                <a:ea typeface="黑体" panose="02010609060101010101" pitchFamily="49" charset="-122"/>
                <a:cs typeface="Arial" panose="020B0604020202020204" pitchFamily="34" charset="0"/>
              </a:rPr>
              <a:t>和</a:t>
            </a:r>
            <a:r>
              <a:rPr lang="en-US" altLang="zh-CN" sz="3200" dirty="0">
                <a:latin typeface="Arial" panose="020B0604020202020204" pitchFamily="34" charset="0"/>
                <a:ea typeface="黑体" panose="02010609060101010101" pitchFamily="49" charset="-122"/>
                <a:cs typeface="Arial" panose="020B0604020202020204" pitchFamily="34" charset="0"/>
              </a:rPr>
              <a:t>AD</a:t>
            </a:r>
            <a:r>
              <a:rPr lang="zh-CN" altLang="en-US" sz="3200" dirty="0">
                <a:latin typeface="Arial" panose="020B0604020202020204" pitchFamily="34" charset="0"/>
                <a:ea typeface="黑体" panose="02010609060101010101" pitchFamily="49" charset="-122"/>
                <a:cs typeface="Arial" panose="020B0604020202020204" pitchFamily="34" charset="0"/>
              </a:rPr>
              <a:t>采样的概念</a:t>
            </a:r>
            <a:endParaRPr lang="en-US" altLang="zh-CN" sz="3200" dirty="0">
              <a:latin typeface="Arial" panose="020B0604020202020204" pitchFamily="34" charset="0"/>
              <a:ea typeface="黑体" panose="02010609060101010101" pitchFamily="49" charset="-122"/>
              <a:cs typeface="Arial" panose="020B0604020202020204" pitchFamily="34" charset="0"/>
            </a:endParaRPr>
          </a:p>
          <a:p>
            <a:pPr marL="457200" indent="-457200">
              <a:lnSpc>
                <a:spcPct val="150000"/>
              </a:lnSpc>
              <a:buAutoNum type="arabicPeriod"/>
            </a:pPr>
            <a:r>
              <a:rPr lang="en-US" altLang="zh-CN" sz="3200" dirty="0">
                <a:latin typeface="Arial" panose="020B0604020202020204" pitchFamily="34" charset="0"/>
                <a:ea typeface="黑体" panose="02010609060101010101" pitchFamily="49" charset="-122"/>
                <a:cs typeface="Arial" panose="020B0604020202020204" pitchFamily="34" charset="0"/>
              </a:rPr>
              <a:t> </a:t>
            </a:r>
            <a:r>
              <a:rPr lang="zh-CN" altLang="en-US" sz="3200" dirty="0">
                <a:latin typeface="Arial" panose="020B0604020202020204" pitchFamily="34" charset="0"/>
                <a:ea typeface="黑体" panose="02010609060101010101" pitchFamily="49" charset="-122"/>
                <a:cs typeface="Arial" panose="020B0604020202020204" pitchFamily="34" charset="0"/>
              </a:rPr>
              <a:t>逐次逼近式</a:t>
            </a:r>
            <a:r>
              <a:rPr lang="en-US" altLang="zh-CN" sz="3200" dirty="0">
                <a:latin typeface="Arial" panose="020B0604020202020204" pitchFamily="34" charset="0"/>
                <a:ea typeface="黑体" panose="02010609060101010101" pitchFamily="49" charset="-122"/>
                <a:cs typeface="Arial" panose="020B0604020202020204" pitchFamily="34" charset="0"/>
              </a:rPr>
              <a:t>ADC</a:t>
            </a:r>
            <a:r>
              <a:rPr lang="zh-CN" altLang="en-US" sz="3200" dirty="0">
                <a:latin typeface="Arial" panose="020B0604020202020204" pitchFamily="34" charset="0"/>
                <a:ea typeface="黑体" panose="02010609060101010101" pitchFamily="49" charset="-122"/>
                <a:cs typeface="Arial" panose="020B0604020202020204" pitchFamily="34" charset="0"/>
              </a:rPr>
              <a:t>的采样原理</a:t>
            </a:r>
            <a:endParaRPr lang="en-US" altLang="zh-CN" sz="3200" dirty="0">
              <a:latin typeface="Arial" panose="020B0604020202020204" pitchFamily="34" charset="0"/>
              <a:ea typeface="黑体" panose="02010609060101010101" pitchFamily="49" charset="-122"/>
              <a:cs typeface="Arial" panose="020B0604020202020204" pitchFamily="34" charset="0"/>
            </a:endParaRPr>
          </a:p>
          <a:p>
            <a:pPr marL="457200" indent="-457200">
              <a:lnSpc>
                <a:spcPct val="150000"/>
              </a:lnSpc>
              <a:buAutoNum type="arabicPeriod"/>
            </a:pPr>
            <a:r>
              <a:rPr lang="en-US" altLang="zh-CN" sz="3200" dirty="0">
                <a:latin typeface="Arial" panose="020B0604020202020204" pitchFamily="34" charset="0"/>
                <a:ea typeface="黑体" panose="02010609060101010101" pitchFamily="49" charset="-122"/>
                <a:cs typeface="Arial" panose="020B0604020202020204" pitchFamily="34" charset="0"/>
              </a:rPr>
              <a:t> AD</a:t>
            </a:r>
            <a:r>
              <a:rPr lang="zh-CN" altLang="en-US" sz="3200" dirty="0">
                <a:latin typeface="Arial" panose="020B0604020202020204" pitchFamily="34" charset="0"/>
                <a:ea typeface="黑体" panose="02010609060101010101" pitchFamily="49" charset="-122"/>
                <a:cs typeface="Arial" panose="020B0604020202020204" pitchFamily="34" charset="0"/>
              </a:rPr>
              <a:t>采样的参数</a:t>
            </a:r>
            <a:endParaRPr lang="en-US" altLang="zh-CN" sz="3200" dirty="0">
              <a:latin typeface="Arial" panose="020B0604020202020204" pitchFamily="34" charset="0"/>
              <a:ea typeface="黑体" panose="02010609060101010101" pitchFamily="49" charset="-122"/>
              <a:cs typeface="Arial" panose="020B0604020202020204" pitchFamily="34" charset="0"/>
            </a:endParaRPr>
          </a:p>
          <a:p>
            <a:pPr marL="457200" indent="-457200">
              <a:lnSpc>
                <a:spcPct val="150000"/>
              </a:lnSpc>
              <a:buAutoNum type="arabicPeriod"/>
            </a:pPr>
            <a:r>
              <a:rPr lang="zh-CN" altLang="en-US" sz="3200" dirty="0">
                <a:latin typeface="Arial" panose="020B0604020202020204" pitchFamily="34" charset="0"/>
                <a:ea typeface="黑体" panose="02010609060101010101" pitchFamily="49" charset="-122"/>
                <a:cs typeface="Arial" panose="020B0604020202020204" pitchFamily="34" charset="0"/>
              </a:rPr>
              <a:t> 奈奎斯特采样定理</a:t>
            </a:r>
            <a:endParaRPr lang="en-US" altLang="zh-CN" sz="3200" dirty="0">
              <a:latin typeface="Arial" panose="020B0604020202020204" pitchFamily="34" charset="0"/>
              <a:ea typeface="黑体" panose="02010609060101010101" pitchFamily="49" charset="-122"/>
              <a:cs typeface="Arial" panose="020B0604020202020204" pitchFamily="34" charset="0"/>
            </a:endParaRPr>
          </a:p>
          <a:p>
            <a:pPr marL="457200" indent="-457200">
              <a:lnSpc>
                <a:spcPct val="150000"/>
              </a:lnSpc>
              <a:buAutoNum type="arabicPeriod"/>
            </a:pPr>
            <a:r>
              <a:rPr lang="zh-CN" altLang="en-US" sz="3200" dirty="0">
                <a:latin typeface="Arial" panose="020B0604020202020204" pitchFamily="34" charset="0"/>
                <a:ea typeface="黑体" panose="02010609060101010101" pitchFamily="49" charset="-122"/>
                <a:cs typeface="Arial" panose="020B0604020202020204" pitchFamily="34" charset="0"/>
              </a:rPr>
              <a:t> 光敏电阻照度采集的原理</a:t>
            </a:r>
            <a:endParaRPr lang="en-US" altLang="zh-CN" sz="3200" dirty="0">
              <a:latin typeface="Arial" panose="020B0604020202020204" pitchFamily="34" charset="0"/>
              <a:ea typeface="黑体" panose="02010609060101010101" pitchFamily="49" charset="-122"/>
              <a:cs typeface="Arial" panose="020B0604020202020204" pitchFamily="34" charset="0"/>
            </a:endParaRPr>
          </a:p>
        </p:txBody>
      </p:sp>
    </p:spTree>
    <p:extLst>
      <p:ext uri="{BB962C8B-B14F-4D97-AF65-F5344CB8AC3E}">
        <p14:creationId xmlns:p14="http://schemas.microsoft.com/office/powerpoint/2010/main" val="18901227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4658360" y="2267585"/>
            <a:ext cx="3081655" cy="1333763"/>
          </a:xfrm>
          <a:prstGeom prst="rect">
            <a:avLst/>
          </a:prstGeom>
          <a:noFill/>
        </p:spPr>
        <p:txBody>
          <a:bodyPr wrap="square" rtlCol="0">
            <a:spAutoFit/>
          </a:bodyPr>
          <a:lstStyle/>
          <a:p>
            <a:pPr indent="0" algn="dist">
              <a:lnSpc>
                <a:spcPct val="150000"/>
              </a:lnSpc>
              <a:buNone/>
            </a:pPr>
            <a:r>
              <a:rPr lang="en-US" altLang="zh-CN" sz="6000" b="1" dirty="0">
                <a:solidFill>
                  <a:srgbClr val="C00000"/>
                </a:solidFill>
                <a:latin typeface="Arial Black" panose="020B0A04020102020204" pitchFamily="34" charset="0"/>
                <a:ea typeface="黑体" panose="02010609060101010101" pitchFamily="49" charset="-122"/>
                <a:cs typeface="Arial Black" panose="020B0A04020102020204" charset="0"/>
              </a:rPr>
              <a:t>Q&amp;A</a:t>
            </a:r>
          </a:p>
        </p:txBody>
      </p:sp>
      <p:sp>
        <p:nvSpPr>
          <p:cNvPr id="5" name="Title 1">
            <a:extLst>
              <a:ext uri="{FF2B5EF4-FFF2-40B4-BE49-F238E27FC236}">
                <a16:creationId xmlns:a16="http://schemas.microsoft.com/office/drawing/2014/main" id="{39EA4C1D-7423-4ED1-95B7-761753AAB616}"/>
              </a:ext>
            </a:extLst>
          </p:cNvPr>
          <p:cNvSpPr>
            <a:spLocks noGrp="1"/>
          </p:cNvSpPr>
          <p:nvPr>
            <p:ph type="title"/>
          </p:nvPr>
        </p:nvSpPr>
        <p:spPr>
          <a:xfrm>
            <a:off x="436056" y="500836"/>
            <a:ext cx="11062648" cy="447842"/>
          </a:xfrm>
        </p:spPr>
        <p:txBody>
          <a:bodyPr>
            <a:normAutofit fontScale="90000"/>
          </a:bodyPr>
          <a:lstStyle/>
          <a:p>
            <a:r>
              <a:rPr lang="zh-CN" altLang="en-US" sz="3100" dirty="0">
                <a:solidFill>
                  <a:schemeClr val="tx1">
                    <a:lumMod val="75000"/>
                    <a:lumOff val="25000"/>
                  </a:schemeClr>
                </a:solidFill>
                <a:latin typeface="黑体" panose="02010609060101010101" pitchFamily="49" charset="-122"/>
                <a:ea typeface="黑体" panose="02010609060101010101" pitchFamily="49" charset="-122"/>
                <a:cs typeface="Arial" panose="020B0604020202020204" pitchFamily="34" charset="0"/>
              </a:rPr>
              <a:t>课程答疑</a:t>
            </a:r>
            <a:endParaRPr lang="en-US" altLang="zh-CN" sz="3100" dirty="0">
              <a:solidFill>
                <a:srgbClr val="00B0F0"/>
              </a:solidFill>
              <a:latin typeface="黑体" panose="02010609060101010101" pitchFamily="49" charset="-122"/>
              <a:ea typeface="黑体" panose="02010609060101010101" pitchFamily="49" charset="-122"/>
              <a:cs typeface="Arial" panose="020B0604020202020204" pitchFamily="34"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64957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a:blip r:embed="rId2"/>
          <a:stretch>
            <a:fillRect/>
          </a:stretch>
        </p:blipFill>
        <p:spPr>
          <a:xfrm>
            <a:off x="942732" y="2210965"/>
            <a:ext cx="2807662" cy="2807662"/>
          </a:xfrm>
          <a:prstGeom prst="ellipse">
            <a:avLst/>
          </a:prstGeom>
        </p:spPr>
      </p:pic>
      <p:sp>
        <p:nvSpPr>
          <p:cNvPr id="15" name="文本框 4"/>
          <p:cNvSpPr txBox="1"/>
          <p:nvPr/>
        </p:nvSpPr>
        <p:spPr>
          <a:xfrm>
            <a:off x="4292370" y="2353464"/>
            <a:ext cx="7346963" cy="2307790"/>
          </a:xfrm>
          <a:prstGeom prst="rect">
            <a:avLst/>
          </a:prstGeom>
          <a:noFill/>
        </p:spPr>
        <p:txBody>
          <a:bodyPr wrap="square" rtlCol="0">
            <a:spAutoFit/>
          </a:bodyPr>
          <a:lstStyle/>
          <a:p>
            <a:pPr marL="457109" indent="-457109">
              <a:lnSpc>
                <a:spcPct val="150000"/>
              </a:lnSpc>
              <a:buFontTx/>
              <a:buAutoNum type="arabicPeriod"/>
            </a:pPr>
            <a:r>
              <a:rPr lang="zh-CN" altLang="en-US" sz="2400" dirty="0">
                <a:solidFill>
                  <a:schemeClr val="bg1"/>
                </a:solidFill>
                <a:latin typeface="微软雅黑" panose="020B0503020204020204" charset="-122"/>
                <a:ea typeface="微软雅黑" panose="020B0503020204020204" charset="-122"/>
              </a:rPr>
              <a:t>了解公司的发展历程</a:t>
            </a:r>
            <a:endParaRPr lang="en-US" altLang="zh-CN" sz="2400" dirty="0">
              <a:solidFill>
                <a:schemeClr val="bg1"/>
              </a:solidFill>
              <a:latin typeface="微软雅黑" panose="020B0503020204020204" charset="-122"/>
              <a:ea typeface="微软雅黑" panose="020B0503020204020204" charset="-122"/>
            </a:endParaRPr>
          </a:p>
          <a:p>
            <a:pPr marL="457109" indent="-457109">
              <a:lnSpc>
                <a:spcPct val="150000"/>
              </a:lnSpc>
              <a:buAutoNum type="arabicPeriod"/>
            </a:pPr>
            <a:r>
              <a:rPr lang="zh-CN" altLang="en-US" sz="2400" dirty="0">
                <a:solidFill>
                  <a:schemeClr val="bg1"/>
                </a:solidFill>
                <a:latin typeface="微软雅黑" panose="020B0503020204020204" charset="-122"/>
                <a:ea typeface="微软雅黑" panose="020B0503020204020204" charset="-122"/>
              </a:rPr>
              <a:t>认同公司的使命、愿景、核心价值观、经营理念</a:t>
            </a:r>
            <a:endParaRPr lang="en-US" altLang="zh-CN" sz="2400" dirty="0">
              <a:solidFill>
                <a:schemeClr val="bg1"/>
              </a:solidFill>
              <a:latin typeface="微软雅黑" panose="020B0503020204020204" charset="-122"/>
              <a:ea typeface="微软雅黑" panose="020B0503020204020204" charset="-122"/>
            </a:endParaRPr>
          </a:p>
          <a:p>
            <a:pPr marL="457109" indent="-457109">
              <a:lnSpc>
                <a:spcPct val="150000"/>
              </a:lnSpc>
              <a:buAutoNum type="arabicPeriod" startAt="3"/>
            </a:pPr>
            <a:r>
              <a:rPr lang="zh-CN" altLang="en-US" sz="2400" dirty="0">
                <a:solidFill>
                  <a:schemeClr val="bg1"/>
                </a:solidFill>
                <a:latin typeface="微软雅黑" panose="020B0503020204020204" charset="-122"/>
                <a:ea typeface="微软雅黑" panose="020B0503020204020204" charset="-122"/>
              </a:rPr>
              <a:t>能阐述至少</a:t>
            </a:r>
            <a:r>
              <a:rPr lang="en-US" altLang="zh-CN" sz="2400" dirty="0">
                <a:solidFill>
                  <a:schemeClr val="bg1"/>
                </a:solidFill>
                <a:latin typeface="微软雅黑" panose="020B0503020204020204" charset="-122"/>
                <a:ea typeface="微软雅黑" panose="020B0503020204020204" charset="-122"/>
              </a:rPr>
              <a:t>1</a:t>
            </a:r>
            <a:r>
              <a:rPr lang="zh-CN" altLang="en-US" sz="2400" dirty="0">
                <a:solidFill>
                  <a:schemeClr val="bg1"/>
                </a:solidFill>
                <a:latin typeface="微软雅黑" panose="020B0503020204020204" charset="-122"/>
                <a:ea typeface="微软雅黑" panose="020B0503020204020204" charset="-122"/>
              </a:rPr>
              <a:t>个符合移远企业文化的案例</a:t>
            </a:r>
          </a:p>
          <a:p>
            <a:pPr>
              <a:lnSpc>
                <a:spcPct val="150000"/>
              </a:lnSpc>
            </a:pPr>
            <a:r>
              <a:rPr lang="zh-CN" altLang="en-US" sz="2400" b="1" dirty="0">
                <a:solidFill>
                  <a:schemeClr val="bg1"/>
                </a:solidFill>
                <a:latin typeface="微软雅黑" panose="020B0503020204020204" charset="-122"/>
                <a:ea typeface="微软雅黑" panose="020B0503020204020204" charset="-122"/>
              </a:rPr>
              <a:t>说明：</a:t>
            </a:r>
            <a:r>
              <a:rPr lang="zh-CN" altLang="en-US" sz="2400" dirty="0">
                <a:solidFill>
                  <a:schemeClr val="bg1"/>
                </a:solidFill>
                <a:latin typeface="微软雅黑" panose="020B0503020204020204" charset="-122"/>
                <a:ea typeface="微软雅黑" panose="020B0503020204020204" charset="-122"/>
              </a:rPr>
              <a:t>时间安排、课堂纪律、教材教具</a:t>
            </a:r>
          </a:p>
        </p:txBody>
      </p:sp>
      <p:sp>
        <p:nvSpPr>
          <p:cNvPr id="6" name="矩形标注 5"/>
          <p:cNvSpPr/>
          <p:nvPr/>
        </p:nvSpPr>
        <p:spPr>
          <a:xfrm>
            <a:off x="4211352" y="2227646"/>
            <a:ext cx="7427980" cy="2879653"/>
          </a:xfrm>
          <a:prstGeom prst="wedgeRectCallout">
            <a:avLst>
              <a:gd name="adj1" fmla="val -55221"/>
              <a:gd name="adj2" fmla="val -1653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auto">
              <a:lnSpc>
                <a:spcPct val="150000"/>
              </a:lnSpc>
            </a:pPr>
            <a:endParaRPr lang="en-US" altLang="zh-CN" sz="2000" dirty="0">
              <a:solidFill>
                <a:srgbClr val="C00000"/>
              </a:solidFill>
              <a:latin typeface="黑体" panose="02010609060101010101" pitchFamily="49" charset="-122"/>
              <a:ea typeface="黑体" panose="02010609060101010101" pitchFamily="49" charset="-122"/>
              <a:cs typeface="微软雅黑" panose="020B0503020204020204" pitchFamily="34" charset="-122"/>
              <a:sym typeface="+mn-ea"/>
            </a:endParaRPr>
          </a:p>
        </p:txBody>
      </p:sp>
      <p:sp>
        <p:nvSpPr>
          <p:cNvPr id="7" name="文本框 4"/>
          <p:cNvSpPr txBox="1"/>
          <p:nvPr/>
        </p:nvSpPr>
        <p:spPr>
          <a:xfrm>
            <a:off x="4324903" y="2353464"/>
            <a:ext cx="7346963" cy="2861660"/>
          </a:xfrm>
          <a:prstGeom prst="rect">
            <a:avLst/>
          </a:prstGeom>
          <a:noFill/>
        </p:spPr>
        <p:txBody>
          <a:bodyPr wrap="square" rtlCol="0">
            <a:spAutoFit/>
          </a:bodyPr>
          <a:lstStyle/>
          <a:p>
            <a:pPr marL="457109" indent="-457109">
              <a:lnSpc>
                <a:spcPct val="150000"/>
              </a:lnSpc>
              <a:buAutoNum type="arabicPeriod"/>
            </a:pPr>
            <a:r>
              <a:rPr lang="zh-CN" altLang="en-US" sz="2400" dirty="0">
                <a:solidFill>
                  <a:srgbClr val="404040"/>
                </a:solidFill>
                <a:latin typeface="黑体" pitchFamily="49" charset="-122"/>
                <a:ea typeface="黑体" pitchFamily="49" charset="-122"/>
              </a:rPr>
              <a:t>记忆：</a:t>
            </a:r>
            <a:r>
              <a:rPr lang="zh-CN" altLang="en-US" sz="1600" dirty="0">
                <a:solidFill>
                  <a:srgbClr val="00B0F0"/>
                </a:solidFill>
                <a:latin typeface="黑体" panose="02010609060101010101" pitchFamily="49" charset="-122"/>
                <a:ea typeface="黑体" panose="02010609060101010101" pitchFamily="49" charset="-122"/>
                <a:cs typeface="Arial" pitchFamily="34" charset="0"/>
              </a:rPr>
              <a:t>片上外设资源、应用场景</a:t>
            </a:r>
            <a:endParaRPr lang="en-US" altLang="zh-CN" sz="1600" dirty="0">
              <a:solidFill>
                <a:srgbClr val="00B0F0"/>
              </a:solidFill>
              <a:latin typeface="黑体" panose="02010609060101010101" pitchFamily="49" charset="-122"/>
              <a:ea typeface="黑体" panose="02010609060101010101" pitchFamily="49" charset="-122"/>
              <a:cs typeface="Arial" pitchFamily="34" charset="0"/>
            </a:endParaRPr>
          </a:p>
          <a:p>
            <a:pPr marL="457109" indent="-457109">
              <a:lnSpc>
                <a:spcPct val="150000"/>
              </a:lnSpc>
              <a:buAutoNum type="arabicPeriod"/>
            </a:pPr>
            <a:r>
              <a:rPr lang="zh-CN" altLang="en-US" sz="2400" dirty="0">
                <a:solidFill>
                  <a:srgbClr val="404040"/>
                </a:solidFill>
                <a:latin typeface="黑体" pitchFamily="49" charset="-122"/>
                <a:ea typeface="黑体" pitchFamily="49" charset="-122"/>
              </a:rPr>
              <a:t>理解：</a:t>
            </a:r>
            <a:r>
              <a:rPr lang="zh-CN" altLang="en-US" sz="1600" dirty="0">
                <a:solidFill>
                  <a:srgbClr val="00B0F0"/>
                </a:solidFill>
                <a:latin typeface="黑体" panose="02010609060101010101" pitchFamily="49" charset="-122"/>
                <a:ea typeface="黑体" panose="02010609060101010101" pitchFamily="49" charset="-122"/>
                <a:cs typeface="Arial" pitchFamily="34" charset="0"/>
              </a:rPr>
              <a:t>片上外设工作原理</a:t>
            </a:r>
            <a:endParaRPr lang="en-US" altLang="zh-CN" sz="1600" dirty="0">
              <a:solidFill>
                <a:srgbClr val="00B0F0"/>
              </a:solidFill>
              <a:latin typeface="黑体" panose="02010609060101010101" pitchFamily="49" charset="-122"/>
              <a:ea typeface="黑体" panose="02010609060101010101" pitchFamily="49" charset="-122"/>
              <a:cs typeface="Arial" pitchFamily="34" charset="0"/>
            </a:endParaRPr>
          </a:p>
          <a:p>
            <a:pPr marL="457109" indent="-457109">
              <a:lnSpc>
                <a:spcPct val="150000"/>
              </a:lnSpc>
              <a:buAutoNum type="arabicPeriod"/>
            </a:pPr>
            <a:r>
              <a:rPr lang="zh-CN" altLang="en-US" sz="2400" dirty="0">
                <a:solidFill>
                  <a:srgbClr val="404040"/>
                </a:solidFill>
                <a:latin typeface="黑体" pitchFamily="49" charset="-122"/>
                <a:ea typeface="黑体" pitchFamily="49" charset="-122"/>
              </a:rPr>
              <a:t>应用：</a:t>
            </a:r>
            <a:r>
              <a:rPr lang="zh-CN" altLang="en-US" sz="1600" dirty="0">
                <a:solidFill>
                  <a:srgbClr val="00B0F0"/>
                </a:solidFill>
                <a:latin typeface="黑体" panose="02010609060101010101" pitchFamily="49" charset="-122"/>
                <a:ea typeface="黑体" panose="02010609060101010101" pitchFamily="49" charset="-122"/>
                <a:cs typeface="Arial" pitchFamily="34" charset="0"/>
              </a:rPr>
              <a:t>按键扫描、呼吸灯控制、温湿度传感器读取、光敏电阻数据读取</a:t>
            </a:r>
            <a:endParaRPr lang="en-US" altLang="zh-CN" sz="1600" dirty="0">
              <a:solidFill>
                <a:srgbClr val="00B0F0"/>
              </a:solidFill>
              <a:latin typeface="黑体" panose="02010609060101010101" pitchFamily="49" charset="-122"/>
              <a:ea typeface="黑体" panose="02010609060101010101" pitchFamily="49" charset="-122"/>
              <a:cs typeface="Arial" pitchFamily="34" charset="0"/>
            </a:endParaRPr>
          </a:p>
          <a:p>
            <a:pPr marL="457109" indent="-457109">
              <a:lnSpc>
                <a:spcPct val="150000"/>
              </a:lnSpc>
              <a:buAutoNum type="arabicPeriod"/>
            </a:pPr>
            <a:endParaRPr lang="zh-CN" altLang="en-US" sz="2400" dirty="0">
              <a:solidFill>
                <a:srgbClr val="404040"/>
              </a:solidFill>
              <a:latin typeface="黑体" pitchFamily="49" charset="-122"/>
              <a:ea typeface="黑体" pitchFamily="49" charset="-122"/>
            </a:endParaRPr>
          </a:p>
          <a:p>
            <a:pPr>
              <a:lnSpc>
                <a:spcPct val="150000"/>
              </a:lnSpc>
            </a:pPr>
            <a:r>
              <a:rPr lang="zh-CN" altLang="en-US" sz="2400" b="1" dirty="0">
                <a:solidFill>
                  <a:srgbClr val="404040"/>
                </a:solidFill>
                <a:latin typeface="黑体" pitchFamily="49" charset="-122"/>
                <a:ea typeface="黑体" pitchFamily="49" charset="-122"/>
              </a:rPr>
              <a:t>说明：</a:t>
            </a:r>
            <a:r>
              <a:rPr lang="zh-CN" altLang="en-US" sz="2400" dirty="0">
                <a:solidFill>
                  <a:srgbClr val="404040"/>
                </a:solidFill>
                <a:latin typeface="黑体" pitchFamily="49" charset="-122"/>
                <a:ea typeface="黑体" pitchFamily="49" charset="-122"/>
              </a:rPr>
              <a:t>时间安排、课堂纪律、教材教具</a:t>
            </a:r>
          </a:p>
        </p:txBody>
      </p:sp>
      <p:sp>
        <p:nvSpPr>
          <p:cNvPr id="8" name="Title 1">
            <a:extLst>
              <a:ext uri="{FF2B5EF4-FFF2-40B4-BE49-F238E27FC236}">
                <a16:creationId xmlns:a16="http://schemas.microsoft.com/office/drawing/2014/main" id="{57EC3A6A-C48E-40DD-BE16-57E036AE6659}"/>
              </a:ext>
            </a:extLst>
          </p:cNvPr>
          <p:cNvSpPr>
            <a:spLocks noGrp="1"/>
          </p:cNvSpPr>
          <p:nvPr>
            <p:ph type="title"/>
          </p:nvPr>
        </p:nvSpPr>
        <p:spPr>
          <a:xfrm>
            <a:off x="436056" y="500836"/>
            <a:ext cx="11062648" cy="447842"/>
          </a:xfrm>
        </p:spPr>
        <p:txBody>
          <a:bodyPr>
            <a:normAutofit fontScale="90000"/>
          </a:bodyPr>
          <a:lstStyle/>
          <a:p>
            <a:r>
              <a:rPr lang="zh-CN" altLang="en-US" sz="3100" dirty="0">
                <a:solidFill>
                  <a:schemeClr val="tx1">
                    <a:lumMod val="75000"/>
                    <a:lumOff val="25000"/>
                  </a:schemeClr>
                </a:solidFill>
                <a:latin typeface="黑体" panose="02010609060101010101" pitchFamily="49" charset="-122"/>
                <a:ea typeface="黑体" panose="02010609060101010101" pitchFamily="49" charset="-122"/>
                <a:cs typeface="Arial" panose="020B0604020202020204" pitchFamily="34" charset="0"/>
              </a:rPr>
              <a:t>学习目标</a:t>
            </a:r>
            <a:endParaRPr lang="zh-CN" altLang="en-US" sz="3100" dirty="0">
              <a:solidFill>
                <a:srgbClr val="00B0F0"/>
              </a:solidFill>
              <a:latin typeface="黑体" panose="02010609060101010101" pitchFamily="49" charset="-122"/>
              <a:ea typeface="黑体" panose="02010609060101010101" pitchFamily="49" charset="-122"/>
              <a:cs typeface="Arial" panose="020B0604020202020204" pitchFamily="34" charset="0"/>
            </a:endParaRPr>
          </a:p>
        </p:txBody>
      </p:sp>
    </p:spTree>
    <p:extLst>
      <p:ext uri="{BB962C8B-B14F-4D97-AF65-F5344CB8AC3E}">
        <p14:creationId xmlns:p14="http://schemas.microsoft.com/office/powerpoint/2010/main" val="21406970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圆角矩形 4">
            <a:extLst>
              <a:ext uri="{FF2B5EF4-FFF2-40B4-BE49-F238E27FC236}">
                <a16:creationId xmlns:a16="http://schemas.microsoft.com/office/drawing/2014/main" id="{F256DACB-D6C7-43FA-8D28-712EE6213A42}"/>
              </a:ext>
            </a:extLst>
          </p:cNvPr>
          <p:cNvSpPr/>
          <p:nvPr/>
        </p:nvSpPr>
        <p:spPr>
          <a:xfrm>
            <a:off x="386092" y="1839688"/>
            <a:ext cx="6987831" cy="3593445"/>
          </a:xfrm>
          <a:prstGeom prst="roundRect">
            <a:avLst>
              <a:gd name="adj" fmla="val 5714"/>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defTabSz="1087755" eaLnBrk="0" hangingPunct="0">
              <a:lnSpc>
                <a:spcPts val="4000"/>
              </a:lnSpc>
              <a:spcBef>
                <a:spcPts val="615"/>
              </a:spcBef>
              <a:defRPr/>
            </a:pPr>
            <a:r>
              <a:rPr lang="zh-CN" altLang="en-US" sz="3200" dirty="0">
                <a:ln w="12700">
                  <a:noFill/>
                  <a:prstDash val="solid"/>
                </a:ln>
                <a:solidFill>
                  <a:srgbClr val="262626"/>
                </a:solidFill>
                <a:latin typeface="黑体" panose="02010609060101010101" pitchFamily="49" charset="-122"/>
                <a:ea typeface="黑体" panose="02010609060101010101" pitchFamily="49" charset="-122"/>
                <a:cs typeface="Arial" pitchFamily="34" charset="0"/>
              </a:rPr>
              <a:t>第一章 </a:t>
            </a:r>
            <a:r>
              <a:rPr lang="en-US" altLang="zh-CN" sz="3200" dirty="0">
                <a:ln w="12700">
                  <a:noFill/>
                  <a:prstDash val="solid"/>
                </a:ln>
                <a:solidFill>
                  <a:srgbClr val="262626"/>
                </a:solidFill>
                <a:latin typeface="Arial" panose="020B0604020202020204" pitchFamily="34" charset="0"/>
                <a:ea typeface="黑体" panose="02010609060101010101" pitchFamily="49" charset="-122"/>
                <a:cs typeface="Arial" panose="020B0604020202020204" pitchFamily="34" charset="0"/>
              </a:rPr>
              <a:t>GPIO</a:t>
            </a:r>
            <a:r>
              <a:rPr lang="zh-CN" altLang="en-US" sz="3200" dirty="0">
                <a:ln w="12700">
                  <a:noFill/>
                  <a:prstDash val="solid"/>
                </a:ln>
                <a:solidFill>
                  <a:srgbClr val="262626"/>
                </a:solidFill>
                <a:latin typeface="黑体" panose="02010609060101010101" pitchFamily="49" charset="-122"/>
                <a:ea typeface="黑体" panose="02010609060101010101" pitchFamily="49" charset="-122"/>
                <a:cs typeface="Arial" pitchFamily="34" charset="0"/>
              </a:rPr>
              <a:t>及外部中断原理与应用</a:t>
            </a:r>
            <a:endParaRPr lang="en-US" altLang="zh-CN" sz="3200" dirty="0">
              <a:ln w="12700">
                <a:noFill/>
                <a:prstDash val="solid"/>
              </a:ln>
              <a:solidFill>
                <a:srgbClr val="262626"/>
              </a:solidFill>
              <a:latin typeface="黑体" panose="02010609060101010101" pitchFamily="49" charset="-122"/>
              <a:ea typeface="黑体" panose="02010609060101010101" pitchFamily="49" charset="-122"/>
              <a:cs typeface="Arial" pitchFamily="34" charset="0"/>
            </a:endParaRPr>
          </a:p>
          <a:p>
            <a:pPr defTabSz="1087755" eaLnBrk="0" hangingPunct="0">
              <a:lnSpc>
                <a:spcPts val="4000"/>
              </a:lnSpc>
              <a:spcBef>
                <a:spcPts val="615"/>
              </a:spcBef>
              <a:defRPr/>
            </a:pPr>
            <a:r>
              <a:rPr lang="zh-CN" altLang="en-US" sz="3200" dirty="0">
                <a:ln w="12700">
                  <a:noFill/>
                  <a:prstDash val="solid"/>
                </a:ln>
                <a:solidFill>
                  <a:srgbClr val="262626"/>
                </a:solidFill>
                <a:latin typeface="黑体" panose="02010609060101010101" pitchFamily="49" charset="-122"/>
                <a:ea typeface="黑体" panose="02010609060101010101" pitchFamily="49" charset="-122"/>
                <a:cs typeface="Arial" pitchFamily="34" charset="0"/>
              </a:rPr>
              <a:t>第二章</a:t>
            </a:r>
            <a:r>
              <a:rPr lang="en-US" altLang="zh-CN" sz="3200" dirty="0">
                <a:ln w="12700">
                  <a:noFill/>
                  <a:prstDash val="solid"/>
                </a:ln>
                <a:solidFill>
                  <a:srgbClr val="262626"/>
                </a:solidFill>
                <a:latin typeface="黑体" panose="02010609060101010101" pitchFamily="49" charset="-122"/>
                <a:ea typeface="黑体" panose="02010609060101010101" pitchFamily="49" charset="-122"/>
                <a:cs typeface="Arial" pitchFamily="34" charset="0"/>
              </a:rPr>
              <a:t> </a:t>
            </a:r>
            <a:r>
              <a:rPr lang="en-US" altLang="zh-CN" sz="3200" dirty="0">
                <a:ln w="12700">
                  <a:noFill/>
                  <a:prstDash val="solid"/>
                </a:ln>
                <a:solidFill>
                  <a:srgbClr val="262626"/>
                </a:solidFill>
                <a:latin typeface="Arial" panose="020B0604020202020204" pitchFamily="34" charset="0"/>
                <a:ea typeface="黑体" panose="02010609060101010101" pitchFamily="49" charset="-122"/>
                <a:cs typeface="Arial" panose="020B0604020202020204" pitchFamily="34" charset="0"/>
              </a:rPr>
              <a:t>UART</a:t>
            </a:r>
            <a:r>
              <a:rPr lang="zh-CN" altLang="en-US" sz="3200" dirty="0">
                <a:ln w="12700">
                  <a:noFill/>
                  <a:prstDash val="solid"/>
                </a:ln>
                <a:solidFill>
                  <a:srgbClr val="262626"/>
                </a:solidFill>
                <a:latin typeface="黑体" panose="02010609060101010101" pitchFamily="49" charset="-122"/>
                <a:ea typeface="黑体" panose="02010609060101010101" pitchFamily="49" charset="-122"/>
                <a:cs typeface="Arial" pitchFamily="34" charset="0"/>
              </a:rPr>
              <a:t>原理与应用</a:t>
            </a:r>
            <a:endParaRPr lang="en-US" altLang="zh-CN" sz="3200" dirty="0">
              <a:ln w="12700">
                <a:noFill/>
                <a:prstDash val="solid"/>
              </a:ln>
              <a:solidFill>
                <a:srgbClr val="262626"/>
              </a:solidFill>
              <a:latin typeface="黑体" panose="02010609060101010101" pitchFamily="49" charset="-122"/>
              <a:ea typeface="黑体" panose="02010609060101010101" pitchFamily="49" charset="-122"/>
              <a:cs typeface="Arial" pitchFamily="34" charset="0"/>
            </a:endParaRPr>
          </a:p>
          <a:p>
            <a:pPr defTabSz="1087755" eaLnBrk="0" hangingPunct="0">
              <a:lnSpc>
                <a:spcPts val="4000"/>
              </a:lnSpc>
              <a:spcBef>
                <a:spcPts val="615"/>
              </a:spcBef>
              <a:defRPr/>
            </a:pPr>
            <a:r>
              <a:rPr lang="zh-CN" altLang="en-US" sz="3200" dirty="0">
                <a:ln w="12700">
                  <a:noFill/>
                  <a:prstDash val="solid"/>
                </a:ln>
                <a:solidFill>
                  <a:srgbClr val="262626"/>
                </a:solidFill>
                <a:latin typeface="黑体" panose="02010609060101010101" pitchFamily="49" charset="-122"/>
                <a:ea typeface="黑体" panose="02010609060101010101" pitchFamily="49" charset="-122"/>
                <a:cs typeface="Arial" pitchFamily="34" charset="0"/>
              </a:rPr>
              <a:t>第三章</a:t>
            </a:r>
            <a:r>
              <a:rPr lang="en-US" altLang="zh-CN" sz="3200" dirty="0">
                <a:ln w="12700">
                  <a:noFill/>
                  <a:prstDash val="solid"/>
                </a:ln>
                <a:solidFill>
                  <a:srgbClr val="262626"/>
                </a:solidFill>
                <a:latin typeface="黑体" panose="02010609060101010101" pitchFamily="49" charset="-122"/>
                <a:ea typeface="黑体" panose="02010609060101010101" pitchFamily="49" charset="-122"/>
                <a:cs typeface="Arial" pitchFamily="34" charset="0"/>
              </a:rPr>
              <a:t> </a:t>
            </a:r>
            <a:r>
              <a:rPr lang="en-US" altLang="zh-CN" sz="3200" dirty="0">
                <a:ln w="12700">
                  <a:noFill/>
                  <a:prstDash val="solid"/>
                </a:ln>
                <a:solidFill>
                  <a:srgbClr val="262626"/>
                </a:solidFill>
                <a:latin typeface="Arial" panose="020B0604020202020204" pitchFamily="34" charset="0"/>
                <a:ea typeface="黑体" panose="02010609060101010101" pitchFamily="49" charset="-122"/>
                <a:cs typeface="Arial" panose="020B0604020202020204" pitchFamily="34" charset="0"/>
              </a:rPr>
              <a:t>IIC</a:t>
            </a:r>
            <a:r>
              <a:rPr lang="zh-CN" altLang="en-US" sz="3200" dirty="0">
                <a:ln w="12700">
                  <a:noFill/>
                  <a:prstDash val="solid"/>
                </a:ln>
                <a:solidFill>
                  <a:srgbClr val="262626"/>
                </a:solidFill>
                <a:latin typeface="黑体" panose="02010609060101010101" pitchFamily="49" charset="-122"/>
                <a:ea typeface="黑体" panose="02010609060101010101" pitchFamily="49" charset="-122"/>
                <a:cs typeface="Arial" pitchFamily="34" charset="0"/>
              </a:rPr>
              <a:t>原理与应用</a:t>
            </a:r>
            <a:endParaRPr lang="en-US" altLang="zh-CN" sz="3200" dirty="0">
              <a:ln w="12700">
                <a:noFill/>
                <a:prstDash val="solid"/>
              </a:ln>
              <a:solidFill>
                <a:srgbClr val="262626"/>
              </a:solidFill>
              <a:latin typeface="黑体" panose="02010609060101010101" pitchFamily="49" charset="-122"/>
              <a:ea typeface="黑体" panose="02010609060101010101" pitchFamily="49" charset="-122"/>
              <a:cs typeface="Arial" pitchFamily="34" charset="0"/>
            </a:endParaRPr>
          </a:p>
          <a:p>
            <a:pPr defTabSz="1087755" eaLnBrk="0" hangingPunct="0">
              <a:lnSpc>
                <a:spcPts val="4000"/>
              </a:lnSpc>
              <a:spcBef>
                <a:spcPts val="615"/>
              </a:spcBef>
              <a:defRPr/>
            </a:pPr>
            <a:r>
              <a:rPr lang="zh-CN" altLang="en-US" sz="3200" dirty="0">
                <a:ln w="12700">
                  <a:noFill/>
                  <a:prstDash val="solid"/>
                </a:ln>
                <a:solidFill>
                  <a:srgbClr val="262626"/>
                </a:solidFill>
                <a:latin typeface="黑体" panose="02010609060101010101" pitchFamily="49" charset="-122"/>
                <a:ea typeface="黑体" panose="02010609060101010101" pitchFamily="49" charset="-122"/>
                <a:cs typeface="Arial" pitchFamily="34" charset="0"/>
              </a:rPr>
              <a:t>第四章</a:t>
            </a:r>
            <a:r>
              <a:rPr lang="en-US" altLang="zh-CN" sz="3200" dirty="0">
                <a:ln w="12700">
                  <a:noFill/>
                  <a:prstDash val="solid"/>
                </a:ln>
                <a:solidFill>
                  <a:srgbClr val="262626"/>
                </a:solidFill>
                <a:latin typeface="黑体" panose="02010609060101010101" pitchFamily="49" charset="-122"/>
                <a:ea typeface="黑体" panose="02010609060101010101" pitchFamily="49" charset="-122"/>
                <a:cs typeface="Arial" pitchFamily="34" charset="0"/>
              </a:rPr>
              <a:t> </a:t>
            </a:r>
            <a:r>
              <a:rPr lang="en-US" altLang="zh-CN" sz="3200" dirty="0">
                <a:ln w="12700">
                  <a:noFill/>
                  <a:prstDash val="solid"/>
                </a:ln>
                <a:solidFill>
                  <a:srgbClr val="262626"/>
                </a:solidFill>
                <a:latin typeface="Arial" panose="020B0604020202020204" pitchFamily="34" charset="0"/>
                <a:ea typeface="黑体" panose="02010609060101010101" pitchFamily="49" charset="-122"/>
                <a:cs typeface="Arial" panose="020B0604020202020204" pitchFamily="34" charset="0"/>
              </a:rPr>
              <a:t>SPI</a:t>
            </a:r>
            <a:r>
              <a:rPr lang="zh-CN" altLang="en-US" sz="3200" dirty="0">
                <a:ln w="12700">
                  <a:noFill/>
                  <a:prstDash val="solid"/>
                </a:ln>
                <a:solidFill>
                  <a:srgbClr val="262626"/>
                </a:solidFill>
                <a:latin typeface="黑体" panose="02010609060101010101" pitchFamily="49" charset="-122"/>
                <a:ea typeface="黑体" panose="02010609060101010101" pitchFamily="49" charset="-122"/>
                <a:cs typeface="Arial" pitchFamily="34" charset="0"/>
              </a:rPr>
              <a:t>原理与应用</a:t>
            </a:r>
            <a:endParaRPr lang="en-US" altLang="zh-CN" sz="3200" dirty="0">
              <a:ln w="12700">
                <a:noFill/>
                <a:prstDash val="solid"/>
              </a:ln>
              <a:solidFill>
                <a:srgbClr val="262626"/>
              </a:solidFill>
              <a:latin typeface="黑体" panose="02010609060101010101" pitchFamily="49" charset="-122"/>
              <a:ea typeface="黑体" panose="02010609060101010101" pitchFamily="49" charset="-122"/>
              <a:cs typeface="Arial" pitchFamily="34" charset="0"/>
            </a:endParaRPr>
          </a:p>
          <a:p>
            <a:pPr defTabSz="1087755" eaLnBrk="0" hangingPunct="0">
              <a:lnSpc>
                <a:spcPts val="4000"/>
              </a:lnSpc>
              <a:spcBef>
                <a:spcPts val="615"/>
              </a:spcBef>
              <a:defRPr/>
            </a:pPr>
            <a:r>
              <a:rPr lang="zh-CN" altLang="en-US" sz="3200" dirty="0">
                <a:ln w="12700">
                  <a:noFill/>
                  <a:prstDash val="solid"/>
                </a:ln>
                <a:solidFill>
                  <a:srgbClr val="262626"/>
                </a:solidFill>
                <a:latin typeface="黑体" panose="02010609060101010101" pitchFamily="49" charset="-122"/>
                <a:ea typeface="黑体" panose="02010609060101010101" pitchFamily="49" charset="-122"/>
                <a:cs typeface="Arial" pitchFamily="34" charset="0"/>
              </a:rPr>
              <a:t>第五章</a:t>
            </a:r>
            <a:r>
              <a:rPr lang="en-US" altLang="zh-CN" sz="3200" dirty="0">
                <a:ln w="12700">
                  <a:noFill/>
                  <a:prstDash val="solid"/>
                </a:ln>
                <a:solidFill>
                  <a:srgbClr val="262626"/>
                </a:solidFill>
                <a:latin typeface="黑体" panose="02010609060101010101" pitchFamily="49" charset="-122"/>
                <a:ea typeface="黑体" panose="02010609060101010101" pitchFamily="49" charset="-122"/>
                <a:cs typeface="Arial" pitchFamily="34" charset="0"/>
              </a:rPr>
              <a:t> </a:t>
            </a:r>
            <a:r>
              <a:rPr lang="en-US" altLang="zh-CN" sz="3200" dirty="0">
                <a:ln w="12700">
                  <a:noFill/>
                  <a:prstDash val="solid"/>
                </a:ln>
                <a:solidFill>
                  <a:srgbClr val="262626"/>
                </a:solidFill>
                <a:latin typeface="Arial" panose="020B0604020202020204" pitchFamily="34" charset="0"/>
                <a:ea typeface="黑体" panose="02010609060101010101" pitchFamily="49" charset="-122"/>
                <a:cs typeface="Arial" panose="020B0604020202020204" pitchFamily="34" charset="0"/>
              </a:rPr>
              <a:t>PWM</a:t>
            </a:r>
            <a:r>
              <a:rPr lang="zh-CN" altLang="en-US" sz="3200" dirty="0">
                <a:ln w="12700">
                  <a:noFill/>
                  <a:prstDash val="solid"/>
                </a:ln>
                <a:solidFill>
                  <a:srgbClr val="262626"/>
                </a:solidFill>
                <a:latin typeface="黑体" panose="02010609060101010101" pitchFamily="49" charset="-122"/>
                <a:ea typeface="黑体" panose="02010609060101010101" pitchFamily="49" charset="-122"/>
                <a:cs typeface="Arial" pitchFamily="34" charset="0"/>
              </a:rPr>
              <a:t>原理与应用</a:t>
            </a:r>
            <a:endParaRPr lang="en-US" altLang="zh-CN" sz="3200" dirty="0">
              <a:ln w="12700">
                <a:noFill/>
                <a:prstDash val="solid"/>
              </a:ln>
              <a:solidFill>
                <a:srgbClr val="262626"/>
              </a:solidFill>
              <a:latin typeface="黑体" panose="02010609060101010101" pitchFamily="49" charset="-122"/>
              <a:ea typeface="黑体" panose="02010609060101010101" pitchFamily="49" charset="-122"/>
              <a:cs typeface="Arial" pitchFamily="34" charset="0"/>
            </a:endParaRPr>
          </a:p>
          <a:p>
            <a:pPr defTabSz="1087755" eaLnBrk="0" hangingPunct="0">
              <a:lnSpc>
                <a:spcPts val="4000"/>
              </a:lnSpc>
              <a:spcBef>
                <a:spcPts val="615"/>
              </a:spcBef>
              <a:defRPr/>
            </a:pPr>
            <a:r>
              <a:rPr lang="zh-CN" altLang="en-US" sz="3200" b="1" dirty="0">
                <a:ln w="12700">
                  <a:noFill/>
                  <a:prstDash val="solid"/>
                </a:ln>
                <a:solidFill>
                  <a:srgbClr val="FA0505"/>
                </a:solidFill>
                <a:latin typeface="黑体" panose="02010609060101010101" pitchFamily="49" charset="-122"/>
                <a:ea typeface="黑体" panose="02010609060101010101" pitchFamily="49" charset="-122"/>
                <a:cs typeface="Arial" panose="020B0604020202020204" pitchFamily="34" charset="0"/>
              </a:rPr>
              <a:t>第六章</a:t>
            </a:r>
            <a:r>
              <a:rPr lang="en-US" altLang="zh-CN" sz="3200" b="1" dirty="0">
                <a:ln w="12700">
                  <a:noFill/>
                  <a:prstDash val="solid"/>
                </a:ln>
                <a:solidFill>
                  <a:srgbClr val="FA0505"/>
                </a:solidFill>
                <a:latin typeface="黑体" panose="02010609060101010101" pitchFamily="49" charset="-122"/>
                <a:ea typeface="黑体" panose="02010609060101010101" pitchFamily="49" charset="-122"/>
                <a:cs typeface="Arial" panose="020B0604020202020204" pitchFamily="34" charset="0"/>
              </a:rPr>
              <a:t> </a:t>
            </a:r>
            <a:r>
              <a:rPr lang="en-US" altLang="zh-CN" sz="3200" b="1" dirty="0">
                <a:ln w="12700">
                  <a:noFill/>
                  <a:prstDash val="solid"/>
                </a:ln>
                <a:solidFill>
                  <a:srgbClr val="FA0505"/>
                </a:solidFill>
                <a:latin typeface="Arial" panose="020B0604020202020204" pitchFamily="34" charset="0"/>
                <a:ea typeface="黑体" panose="02010609060101010101" pitchFamily="49" charset="-122"/>
                <a:cs typeface="Arial" panose="020B0604020202020204" pitchFamily="34" charset="0"/>
              </a:rPr>
              <a:t>ADC</a:t>
            </a:r>
            <a:r>
              <a:rPr lang="zh-CN" altLang="en-US" sz="3200" b="1" dirty="0">
                <a:ln w="12700">
                  <a:noFill/>
                  <a:prstDash val="solid"/>
                </a:ln>
                <a:solidFill>
                  <a:srgbClr val="FA0505"/>
                </a:solidFill>
                <a:latin typeface="黑体" panose="02010609060101010101" pitchFamily="49" charset="-122"/>
                <a:ea typeface="黑体" panose="02010609060101010101" pitchFamily="49" charset="-122"/>
                <a:cs typeface="Arial" panose="020B0604020202020204" pitchFamily="34" charset="0"/>
              </a:rPr>
              <a:t>原理与应用</a:t>
            </a:r>
            <a:endParaRPr lang="en-US" altLang="zh-CN" sz="3200" b="1" dirty="0">
              <a:ln w="12700">
                <a:noFill/>
                <a:prstDash val="solid"/>
              </a:ln>
              <a:solidFill>
                <a:srgbClr val="FA0505"/>
              </a:solidFill>
              <a:latin typeface="黑体" panose="02010609060101010101" pitchFamily="49" charset="-122"/>
              <a:ea typeface="黑体" panose="02010609060101010101" pitchFamily="49" charset="-122"/>
              <a:cs typeface="Arial" panose="020B0604020202020204" pitchFamily="34" charset="0"/>
            </a:endParaRPr>
          </a:p>
        </p:txBody>
      </p:sp>
    </p:spTree>
    <p:extLst>
      <p:ext uri="{BB962C8B-B14F-4D97-AF65-F5344CB8AC3E}">
        <p14:creationId xmlns:p14="http://schemas.microsoft.com/office/powerpoint/2010/main" val="30583602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custDataLst>
              <p:tags r:id="rId2"/>
            </p:custDataLst>
          </p:nvPr>
        </p:nvSpPr>
        <p:spPr>
          <a:xfrm>
            <a:off x="2078355" y="2494915"/>
            <a:ext cx="1472565" cy="13677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b" anchorCtr="0">
            <a:norm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00000"/>
              </a:lnSpc>
            </a:pPr>
            <a:r>
              <a:rPr lang="en-US" altLang="zh-CN" sz="8800" b="1" spc="200" dirty="0">
                <a:solidFill>
                  <a:srgbClr val="404040"/>
                </a:solidFill>
                <a:uFillTx/>
                <a:latin typeface="Arial" panose="020B0604020202020204" pitchFamily="34" charset="0"/>
                <a:ea typeface="微软雅黑" charset="-122"/>
                <a:cs typeface="Arial" panose="020B0604020202020204" pitchFamily="34" charset="0"/>
                <a:sym typeface="+mn-lt"/>
              </a:rPr>
              <a:t>01</a:t>
            </a:r>
          </a:p>
        </p:txBody>
      </p:sp>
      <p:sp>
        <p:nvSpPr>
          <p:cNvPr id="8" name="文本占位符 8"/>
          <p:cNvSpPr>
            <a:spLocks noGrp="1"/>
          </p:cNvSpPr>
          <p:nvPr>
            <p:custDataLst>
              <p:tags r:id="rId3"/>
            </p:custDataLst>
          </p:nvPr>
        </p:nvSpPr>
        <p:spPr>
          <a:xfrm>
            <a:off x="2078990" y="3862705"/>
            <a:ext cx="1471930" cy="447040"/>
          </a:xfrm>
          <a:prstGeom prst="rect">
            <a:avLst/>
          </a:prstGeom>
          <a:solidFill>
            <a:schemeClr val="bg1"/>
          </a:solidFill>
        </p:spPr>
        <p:txBody>
          <a:bodyPr vert="horz" lIns="0" tIns="0" rIns="0" bIns="0" rtlCol="0" anchor="ctr">
            <a:noAutofit/>
          </a:bodyPr>
          <a:lstStyle>
            <a:lvl1pPr marL="0" indent="0" algn="l" defTabSz="914400" rtl="0" eaLnBrk="1" fontAlgn="auto" latinLnBrk="0" hangingPunct="1">
              <a:lnSpc>
                <a:spcPct val="130000"/>
              </a:lnSpc>
              <a:spcBef>
                <a:spcPts val="0"/>
              </a:spcBef>
              <a:spcAft>
                <a:spcPts val="750"/>
              </a:spcAft>
              <a:buFont typeface="Arial" panose="020B0604020202090204" pitchFamily="34" charset="0"/>
              <a:buNone/>
              <a:defRPr sz="1600" b="1" u="none" strike="noStrike" kern="1200" cap="none" spc="110" normalizeH="0" baseline="0">
                <a:solidFill>
                  <a:schemeClr val="bg1"/>
                </a:solidFill>
                <a:uFillTx/>
                <a:latin typeface="Arial" panose="020B0604020202090204" pitchFamily="34" charset="0"/>
                <a:ea typeface="微软雅黑" charset="-122"/>
                <a:cs typeface="+mn-cs"/>
              </a:defRPr>
            </a:lvl1pPr>
            <a:lvl2pPr marL="685800" indent="-228600" algn="l" defTabSz="914400" rtl="0" eaLnBrk="1" fontAlgn="auto" latinLnBrk="0" hangingPunct="1">
              <a:lnSpc>
                <a:spcPct val="130000"/>
              </a:lnSpc>
              <a:spcBef>
                <a:spcPts val="0"/>
              </a:spcBef>
              <a:spcAft>
                <a:spcPts val="750"/>
              </a:spcAft>
              <a:buFont typeface="Arial" panose="020B0604020202090204" pitchFamily="34" charset="0"/>
              <a:buChar char="•"/>
              <a:tabLst>
                <a:tab pos="1609725" algn="l"/>
              </a:tabLst>
              <a:defRPr sz="1600" u="none" strike="noStrike" kern="1200" cap="none" spc="0" normalizeH="0" baseline="0">
                <a:solidFill>
                  <a:schemeClr val="tx1">
                    <a:lumMod val="85000"/>
                    <a:lumOff val="15000"/>
                  </a:schemeClr>
                </a:solidFill>
                <a:uFillTx/>
                <a:latin typeface="Arial" panose="020B0604020202090204" pitchFamily="34" charset="0"/>
                <a:ea typeface="微软雅黑" charset="-122"/>
                <a:cs typeface="+mn-cs"/>
              </a:defRPr>
            </a:lvl2pPr>
            <a:lvl3pPr marL="1143000" indent="-228600" algn="l" defTabSz="914400" rtl="0" eaLnBrk="1" fontAlgn="auto" latinLnBrk="0" hangingPunct="1">
              <a:lnSpc>
                <a:spcPct val="130000"/>
              </a:lnSpc>
              <a:spcBef>
                <a:spcPts val="0"/>
              </a:spcBef>
              <a:spcAft>
                <a:spcPts val="750"/>
              </a:spcAft>
              <a:buFont typeface="Arial" panose="020B0604020202090204" pitchFamily="34" charset="0"/>
              <a:buChar char="•"/>
              <a:defRPr sz="1600" u="none" strike="noStrike" kern="1200" cap="none" spc="0" normalizeH="0" baseline="0">
                <a:solidFill>
                  <a:schemeClr val="tx1">
                    <a:lumMod val="85000"/>
                    <a:lumOff val="15000"/>
                  </a:schemeClr>
                </a:solidFill>
                <a:uFillTx/>
                <a:latin typeface="Arial" panose="020B0604020202090204" pitchFamily="34" charset="0"/>
                <a:ea typeface="微软雅黑" charset="-122"/>
                <a:cs typeface="+mn-cs"/>
              </a:defRPr>
            </a:lvl3pPr>
            <a:lvl4pPr marL="1600200" indent="-228600" algn="l" defTabSz="914400" rtl="0" eaLnBrk="1" fontAlgn="auto" latinLnBrk="0" hangingPunct="1">
              <a:lnSpc>
                <a:spcPct val="130000"/>
              </a:lnSpc>
              <a:spcBef>
                <a:spcPts val="0"/>
              </a:spcBef>
              <a:spcAft>
                <a:spcPts val="750"/>
              </a:spcAft>
              <a:buFont typeface="Arial" panose="020B0604020202090204" pitchFamily="34" charset="0"/>
              <a:buChar char="•"/>
              <a:defRPr sz="1600" u="none" strike="noStrike" kern="1200" cap="none" spc="0" normalizeH="0" baseline="0">
                <a:solidFill>
                  <a:schemeClr val="tx1">
                    <a:lumMod val="85000"/>
                    <a:lumOff val="15000"/>
                  </a:schemeClr>
                </a:solidFill>
                <a:uFillTx/>
                <a:latin typeface="Arial" panose="020B0604020202090204" pitchFamily="34" charset="0"/>
                <a:ea typeface="微软雅黑" charset="-122"/>
                <a:cs typeface="+mn-cs"/>
              </a:defRPr>
            </a:lvl4pPr>
            <a:lvl5pPr marL="2057400" indent="-228600" algn="l" defTabSz="914400" rtl="0" eaLnBrk="1" fontAlgn="auto" latinLnBrk="0" hangingPunct="1">
              <a:lnSpc>
                <a:spcPct val="130000"/>
              </a:lnSpc>
              <a:spcBef>
                <a:spcPts val="0"/>
              </a:spcBef>
              <a:spcAft>
                <a:spcPts val="750"/>
              </a:spcAft>
              <a:buFont typeface="Arial" panose="020B0604020202090204" pitchFamily="34" charset="0"/>
              <a:buChar char="•"/>
              <a:defRPr sz="1600" u="none" strike="noStrike" kern="1200" cap="none" spc="0" normalizeH="0" baseline="0">
                <a:solidFill>
                  <a:schemeClr val="tx1">
                    <a:lumMod val="85000"/>
                    <a:lumOff val="15000"/>
                  </a:schemeClr>
                </a:solidFill>
                <a:uFillTx/>
                <a:latin typeface="Arial" panose="020B0604020202090204" pitchFamily="34" charset="0"/>
                <a:ea typeface="微软雅黑"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gn="ctr"/>
            <a:r>
              <a:rPr lang="en-US" altLang="zh-CN" spc="200" dirty="0">
                <a:solidFill>
                  <a:srgbClr val="404040"/>
                </a:solidFill>
                <a:uFillTx/>
              </a:rPr>
              <a:t>Part One</a:t>
            </a:r>
          </a:p>
        </p:txBody>
      </p:sp>
      <p:sp>
        <p:nvSpPr>
          <p:cNvPr id="2" name="标题 1"/>
          <p:cNvSpPr>
            <a:spLocks noGrp="1"/>
          </p:cNvSpPr>
          <p:nvPr>
            <p:ph type="title"/>
            <p:custDataLst>
              <p:tags r:id="rId4"/>
            </p:custDataLst>
          </p:nvPr>
        </p:nvSpPr>
        <p:spPr/>
        <p:txBody>
          <a:bodyPr>
            <a:normAutofit/>
          </a:bodyPr>
          <a:lstStyle/>
          <a:p>
            <a:r>
              <a:rPr lang="en-US" altLang="zh-CN" dirty="0">
                <a:solidFill>
                  <a:srgbClr val="404040"/>
                </a:solidFill>
                <a:latin typeface="Arial" panose="020B0604020202020204" pitchFamily="34" charset="0"/>
                <a:ea typeface="黑体" panose="02010609060101010101" pitchFamily="49" charset="-122"/>
                <a:cs typeface="Arial" panose="020B0604020202020204" pitchFamily="34" charset="0"/>
              </a:rPr>
              <a:t>AD</a:t>
            </a:r>
            <a:r>
              <a:rPr lang="zh-CN" altLang="en-US" dirty="0">
                <a:solidFill>
                  <a:srgbClr val="404040"/>
                </a:solidFill>
                <a:latin typeface="Arial" panose="020B0604020202020204" pitchFamily="34" charset="0"/>
                <a:ea typeface="黑体" panose="02010609060101010101" pitchFamily="49" charset="-122"/>
                <a:cs typeface="Arial" panose="020B0604020202020204" pitchFamily="34" charset="0"/>
              </a:rPr>
              <a:t>采样原理</a:t>
            </a:r>
            <a:endParaRPr lang="en-US" altLang="zh-CN" dirty="0">
              <a:solidFill>
                <a:srgbClr val="404040"/>
              </a:solidFill>
              <a:latin typeface="黑体" panose="02010609060101010101" pitchFamily="49" charset="-122"/>
              <a:ea typeface="黑体" panose="02010609060101010101" pitchFamily="49" charset="-122"/>
            </a:endParaRPr>
          </a:p>
        </p:txBody>
      </p:sp>
      <p:sp>
        <p:nvSpPr>
          <p:cNvPr id="9" name="文本占位符 8"/>
          <p:cNvSpPr>
            <a:spLocks noGrp="1"/>
          </p:cNvSpPr>
          <p:nvPr>
            <p:ph type="body" sz="quarter" idx="13"/>
            <p:custDataLst>
              <p:tags r:id="rId5"/>
            </p:custDataLst>
          </p:nvPr>
        </p:nvSpPr>
        <p:spPr>
          <a:xfrm>
            <a:off x="3768026" y="3790317"/>
            <a:ext cx="5861050" cy="519428"/>
          </a:xfrm>
        </p:spPr>
        <p:txBody>
          <a:bodyPr>
            <a:normAutofit fontScale="92500" lnSpcReduction="20000"/>
          </a:bodyPr>
          <a:lstStyle/>
          <a:p>
            <a:r>
              <a:rPr lang="zh-CN" altLang="en-US" sz="2000" dirty="0">
                <a:solidFill>
                  <a:srgbClr val="404040"/>
                </a:solidFill>
                <a:latin typeface="黑体" panose="02010609060101010101" pitchFamily="49" charset="-122"/>
                <a:ea typeface="黑体" panose="02010609060101010101" pitchFamily="49" charset="-122"/>
              </a:rPr>
              <a:t>概念、逐次逼近式采样原理、</a:t>
            </a:r>
            <a:r>
              <a:rPr lang="en-US" altLang="zh-CN" sz="2000" dirty="0">
                <a:solidFill>
                  <a:srgbClr val="404040"/>
                </a:solidFill>
                <a:latin typeface="Arial" panose="020B0604020202020204" pitchFamily="34" charset="0"/>
                <a:ea typeface="黑体" panose="02010609060101010101" pitchFamily="49" charset="-122"/>
                <a:cs typeface="Arial" panose="020B0604020202020204" pitchFamily="34" charset="0"/>
              </a:rPr>
              <a:t>AD</a:t>
            </a:r>
            <a:r>
              <a:rPr lang="zh-CN" altLang="en-US" sz="2000" dirty="0">
                <a:solidFill>
                  <a:srgbClr val="404040"/>
                </a:solidFill>
                <a:latin typeface="黑体" panose="02010609060101010101" pitchFamily="49" charset="-122"/>
                <a:ea typeface="黑体" panose="02010609060101010101" pitchFamily="49" charset="-122"/>
              </a:rPr>
              <a:t>采样参数、奈奎斯特采样定理</a:t>
            </a:r>
            <a:endParaRPr lang="en-US" altLang="zh-CN" sz="2000" dirty="0">
              <a:solidFill>
                <a:srgbClr val="404040"/>
              </a:solidFill>
              <a:latin typeface="黑体" panose="02010609060101010101" pitchFamily="49" charset="-122"/>
              <a:ea typeface="黑体" panose="02010609060101010101" pitchFamily="49" charset="-122"/>
            </a:endParaRPr>
          </a:p>
        </p:txBody>
      </p:sp>
    </p:spTree>
    <p:custDataLst>
      <p:tags r:id="rId1"/>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1">
            <a:extLst>
              <a:ext uri="{FF2B5EF4-FFF2-40B4-BE49-F238E27FC236}">
                <a16:creationId xmlns:a16="http://schemas.microsoft.com/office/drawing/2014/main" id="{2A4EF9C5-E4E0-4BFE-80D8-399C862427E6}"/>
              </a:ext>
            </a:extLst>
          </p:cNvPr>
          <p:cNvSpPr>
            <a:spLocks noGrp="1"/>
          </p:cNvSpPr>
          <p:nvPr>
            <p:ph type="title"/>
          </p:nvPr>
        </p:nvSpPr>
        <p:spPr>
          <a:xfrm>
            <a:off x="436056" y="500836"/>
            <a:ext cx="11062648" cy="447842"/>
          </a:xfrm>
        </p:spPr>
        <p:txBody>
          <a:bodyPr>
            <a:normAutofit fontScale="90000"/>
          </a:bodyPr>
          <a:lstStyle/>
          <a:p>
            <a:r>
              <a:rPr lang="zh-CN" altLang="en-US" sz="3100" dirty="0">
                <a:solidFill>
                  <a:schemeClr val="tx1">
                    <a:lumMod val="75000"/>
                    <a:lumOff val="25000"/>
                  </a:schemeClr>
                </a:solidFill>
                <a:latin typeface="Arial" panose="020B0604020202020204" pitchFamily="34" charset="0"/>
                <a:ea typeface="黑体" panose="02010609060101010101" pitchFamily="49" charset="-122"/>
                <a:cs typeface="Arial" panose="020B0604020202020204" pitchFamily="34" charset="0"/>
              </a:rPr>
              <a:t>模拟信号与数字信号</a:t>
            </a:r>
            <a:endParaRPr lang="en-GB" sz="2700"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6" name="文本框 5">
            <a:extLst>
              <a:ext uri="{FF2B5EF4-FFF2-40B4-BE49-F238E27FC236}">
                <a16:creationId xmlns:a16="http://schemas.microsoft.com/office/drawing/2014/main" id="{4ABEDAA3-C038-6C19-1583-B8F757D09B2E}"/>
              </a:ext>
            </a:extLst>
          </p:cNvPr>
          <p:cNvSpPr txBox="1"/>
          <p:nvPr/>
        </p:nvSpPr>
        <p:spPr>
          <a:xfrm>
            <a:off x="827351" y="1312079"/>
            <a:ext cx="4700994" cy="3724096"/>
          </a:xfrm>
          <a:prstGeom prst="rect">
            <a:avLst/>
          </a:prstGeom>
          <a:noFill/>
        </p:spPr>
        <p:txBody>
          <a:bodyPr wrap="square" rtlCol="0">
            <a:spAutoFit/>
          </a:bodyPr>
          <a:lstStyle/>
          <a:p>
            <a:r>
              <a:rPr lang="zh-CN" altLang="en-US" sz="2000" dirty="0">
                <a:solidFill>
                  <a:srgbClr val="FA0505"/>
                </a:solidFill>
                <a:latin typeface="Arial" panose="020B0604020202020204" pitchFamily="34" charset="0"/>
                <a:ea typeface="黑体" panose="02010609060101010101" pitchFamily="49" charset="-122"/>
                <a:cs typeface="Arial" panose="020B0604020202020204" pitchFamily="34" charset="0"/>
              </a:rPr>
              <a:t>模拟信号：</a:t>
            </a:r>
            <a:endParaRPr lang="en-US" altLang="zh-CN" sz="2000" dirty="0">
              <a:solidFill>
                <a:srgbClr val="FA0505"/>
              </a:solidFill>
              <a:latin typeface="Arial" panose="020B0604020202020204" pitchFamily="34" charset="0"/>
              <a:ea typeface="黑体" panose="02010609060101010101" pitchFamily="49" charset="-122"/>
              <a:cs typeface="Arial" panose="020B0604020202020204" pitchFamily="34" charset="0"/>
            </a:endParaRPr>
          </a:p>
          <a:p>
            <a:r>
              <a:rPr lang="zh-CN" altLang="en-US" sz="1400" dirty="0">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rPr>
              <a:t>指在时域上数学形式为连续的信号，不同时间点位置的信号值是连续变化的。所传达的信息的是连续变化的物理量，如温度、湿度、压力、长度、电流等等。不同的数据必须转换为相应的信号才能进行传输。</a:t>
            </a:r>
            <a:endParaRPr lang="en-US" altLang="zh-CN" sz="1400" dirty="0">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endParaRPr>
          </a:p>
          <a:p>
            <a:endParaRPr lang="en-US" altLang="zh-CN" sz="1400" dirty="0">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endParaRPr>
          </a:p>
          <a:p>
            <a:r>
              <a:rPr lang="zh-CN" altLang="en-US" sz="2000" dirty="0">
                <a:solidFill>
                  <a:srgbClr val="FA0505"/>
                </a:solidFill>
                <a:latin typeface="Arial" panose="020B0604020202020204" pitchFamily="34" charset="0"/>
                <a:ea typeface="黑体" panose="02010609060101010101" pitchFamily="49" charset="-122"/>
                <a:cs typeface="Arial" panose="020B0604020202020204" pitchFamily="34" charset="0"/>
              </a:rPr>
              <a:t>数字信号：</a:t>
            </a:r>
            <a:endParaRPr lang="en-US" altLang="zh-CN" sz="2000" dirty="0">
              <a:solidFill>
                <a:srgbClr val="FA0505"/>
              </a:solidFill>
              <a:latin typeface="Arial" panose="020B0604020202020204" pitchFamily="34" charset="0"/>
              <a:ea typeface="黑体" panose="02010609060101010101" pitchFamily="49" charset="-122"/>
              <a:cs typeface="Arial" panose="020B0604020202020204" pitchFamily="34" charset="0"/>
            </a:endParaRPr>
          </a:p>
          <a:p>
            <a:r>
              <a:rPr lang="zh-CN" altLang="en-US" sz="1400" dirty="0">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rPr>
              <a:t>指自变量和因变量都是离散的信号，可以理解为在时域和幅值上都是离散的，不连续的。数字信号在计算机中以二进制的方式进行存储。</a:t>
            </a:r>
            <a:endParaRPr lang="en-US" altLang="zh-CN" sz="1400" dirty="0">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endParaRPr>
          </a:p>
          <a:p>
            <a:endParaRPr lang="en-US" altLang="zh-CN" sz="1400" dirty="0">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endParaRPr>
          </a:p>
          <a:p>
            <a:r>
              <a:rPr lang="zh-CN" altLang="en-US" sz="1400" dirty="0">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rPr>
              <a:t>以一个工作电压为</a:t>
            </a:r>
            <a:r>
              <a:rPr lang="en-US" altLang="zh-CN" sz="1400" dirty="0">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rPr>
              <a:t>3.3V</a:t>
            </a:r>
            <a:r>
              <a:rPr lang="zh-CN" altLang="en-US" sz="1400" dirty="0">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rPr>
              <a:t>的处理器为例，其工作过程中始终伴随着要么是</a:t>
            </a:r>
            <a:r>
              <a:rPr lang="en-US" altLang="zh-CN" sz="1400" dirty="0">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rPr>
              <a:t>0V</a:t>
            </a:r>
            <a:r>
              <a:rPr lang="zh-CN" altLang="en-US" sz="1400" dirty="0">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rPr>
              <a:t>（逻辑</a:t>
            </a:r>
            <a:r>
              <a:rPr lang="en-US" altLang="zh-CN" sz="1400" dirty="0">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rPr>
              <a:t>0</a:t>
            </a:r>
            <a:r>
              <a:rPr lang="zh-CN" altLang="en-US" sz="1400" dirty="0">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rPr>
              <a:t>），要么是</a:t>
            </a:r>
            <a:r>
              <a:rPr lang="en-US" altLang="zh-CN" sz="1400" dirty="0">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rPr>
              <a:t>3.3V</a:t>
            </a:r>
            <a:r>
              <a:rPr lang="zh-CN" altLang="en-US" sz="1400" dirty="0">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rPr>
              <a:t>（逻辑</a:t>
            </a:r>
            <a:r>
              <a:rPr lang="en-US" altLang="zh-CN" sz="1400" dirty="0">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rPr>
              <a:t>1</a:t>
            </a:r>
            <a:r>
              <a:rPr lang="zh-CN" altLang="en-US" sz="1400" dirty="0">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rPr>
              <a:t>）的矩形波电信号。物理世界中一个电压为</a:t>
            </a:r>
            <a:r>
              <a:rPr lang="en-US" altLang="zh-CN" sz="1400" dirty="0">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rPr>
              <a:t>1V</a:t>
            </a:r>
            <a:r>
              <a:rPr lang="zh-CN" altLang="en-US" sz="1400" dirty="0">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rPr>
              <a:t>的电信号，是不能直接被</a:t>
            </a:r>
            <a:r>
              <a:rPr lang="en-US" altLang="zh-CN" sz="1400" dirty="0">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rPr>
              <a:t>CPU</a:t>
            </a:r>
            <a:r>
              <a:rPr lang="zh-CN" altLang="en-US" sz="1400" dirty="0">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rPr>
              <a:t>识别到的，其必须由一个叫做</a:t>
            </a:r>
            <a:r>
              <a:rPr lang="en-US" altLang="zh-CN" sz="1400" dirty="0">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rPr>
              <a:t>ADC</a:t>
            </a:r>
            <a:r>
              <a:rPr lang="zh-CN" altLang="en-US" sz="1400" dirty="0">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rPr>
              <a:t>的器件，将其转换为数字信号后，方能被</a:t>
            </a:r>
            <a:r>
              <a:rPr lang="en-US" altLang="zh-CN" sz="1400" dirty="0">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rPr>
              <a:t>CPU</a:t>
            </a:r>
            <a:r>
              <a:rPr lang="zh-CN" altLang="en-US" sz="1400" dirty="0">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rPr>
              <a:t>识别。</a:t>
            </a:r>
            <a:endParaRPr lang="en-US" altLang="zh-CN" sz="1400" dirty="0">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endParaRPr>
          </a:p>
        </p:txBody>
      </p:sp>
      <p:pic>
        <p:nvPicPr>
          <p:cNvPr id="89" name="图片 88" descr="图表, 折线图&#10;&#10;描述已自动生成">
            <a:extLst>
              <a:ext uri="{FF2B5EF4-FFF2-40B4-BE49-F238E27FC236}">
                <a16:creationId xmlns:a16="http://schemas.microsoft.com/office/drawing/2014/main" id="{D31E1021-B1F7-0909-DAC6-896531251000}"/>
              </a:ext>
            </a:extLst>
          </p:cNvPr>
          <p:cNvPicPr>
            <a:picLocks noChangeAspect="1"/>
          </p:cNvPicPr>
          <p:nvPr/>
        </p:nvPicPr>
        <p:blipFill rotWithShape="1">
          <a:blip r:embed="rId2"/>
          <a:srcRect l="7672" r="50617"/>
          <a:stretch/>
        </p:blipFill>
        <p:spPr>
          <a:xfrm>
            <a:off x="6797852" y="953671"/>
            <a:ext cx="3233915" cy="2581865"/>
          </a:xfrm>
          <a:prstGeom prst="rect">
            <a:avLst/>
          </a:prstGeom>
        </p:spPr>
      </p:pic>
      <p:pic>
        <p:nvPicPr>
          <p:cNvPr id="90" name="图片 89" descr="图表, 折线图&#10;&#10;描述已自动生成">
            <a:extLst>
              <a:ext uri="{FF2B5EF4-FFF2-40B4-BE49-F238E27FC236}">
                <a16:creationId xmlns:a16="http://schemas.microsoft.com/office/drawing/2014/main" id="{575C2B68-31B8-3937-B95A-26B3B1D19A18}"/>
              </a:ext>
            </a:extLst>
          </p:cNvPr>
          <p:cNvPicPr>
            <a:picLocks noChangeAspect="1"/>
          </p:cNvPicPr>
          <p:nvPr/>
        </p:nvPicPr>
        <p:blipFill rotWithShape="1">
          <a:blip r:embed="rId2"/>
          <a:srcRect l="49549" r="8740"/>
          <a:stretch/>
        </p:blipFill>
        <p:spPr>
          <a:xfrm>
            <a:off x="6797851" y="3459307"/>
            <a:ext cx="3233915" cy="2581865"/>
          </a:xfrm>
          <a:prstGeom prst="rect">
            <a:avLst/>
          </a:prstGeom>
        </p:spPr>
      </p:pic>
    </p:spTree>
    <p:extLst>
      <p:ext uri="{BB962C8B-B14F-4D97-AF65-F5344CB8AC3E}">
        <p14:creationId xmlns:p14="http://schemas.microsoft.com/office/powerpoint/2010/main" val="35982402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1">
            <a:extLst>
              <a:ext uri="{FF2B5EF4-FFF2-40B4-BE49-F238E27FC236}">
                <a16:creationId xmlns:a16="http://schemas.microsoft.com/office/drawing/2014/main" id="{2A4EF9C5-E4E0-4BFE-80D8-399C862427E6}"/>
              </a:ext>
            </a:extLst>
          </p:cNvPr>
          <p:cNvSpPr>
            <a:spLocks noGrp="1"/>
          </p:cNvSpPr>
          <p:nvPr>
            <p:ph type="title"/>
          </p:nvPr>
        </p:nvSpPr>
        <p:spPr>
          <a:xfrm>
            <a:off x="436056" y="500836"/>
            <a:ext cx="11062648" cy="447842"/>
          </a:xfrm>
        </p:spPr>
        <p:txBody>
          <a:bodyPr>
            <a:normAutofit fontScale="90000"/>
          </a:bodyPr>
          <a:lstStyle/>
          <a:p>
            <a:r>
              <a:rPr lang="en-US" altLang="zh-CN" sz="3100" dirty="0">
                <a:solidFill>
                  <a:schemeClr val="tx1">
                    <a:lumMod val="75000"/>
                    <a:lumOff val="25000"/>
                  </a:schemeClr>
                </a:solidFill>
                <a:latin typeface="Arial" panose="020B0604020202020204" pitchFamily="34" charset="0"/>
                <a:ea typeface="黑体" panose="02010609060101010101" pitchFamily="49" charset="-122"/>
                <a:cs typeface="Arial" panose="020B0604020202020204" pitchFamily="34" charset="0"/>
              </a:rPr>
              <a:t>ADC</a:t>
            </a:r>
            <a:r>
              <a:rPr lang="zh-CN" altLang="en-US" sz="3100" dirty="0">
                <a:solidFill>
                  <a:schemeClr val="tx1">
                    <a:lumMod val="75000"/>
                    <a:lumOff val="25000"/>
                  </a:schemeClr>
                </a:solidFill>
                <a:latin typeface="Arial" panose="020B0604020202020204" pitchFamily="34" charset="0"/>
                <a:ea typeface="黑体" panose="02010609060101010101" pitchFamily="49" charset="-122"/>
                <a:cs typeface="Arial" panose="020B0604020202020204" pitchFamily="34" charset="0"/>
              </a:rPr>
              <a:t>的概念</a:t>
            </a:r>
            <a:endParaRPr lang="en-GB" sz="2700"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6" name="文本框 5">
            <a:extLst>
              <a:ext uri="{FF2B5EF4-FFF2-40B4-BE49-F238E27FC236}">
                <a16:creationId xmlns:a16="http://schemas.microsoft.com/office/drawing/2014/main" id="{4ABEDAA3-C038-6C19-1583-B8F757D09B2E}"/>
              </a:ext>
            </a:extLst>
          </p:cNvPr>
          <p:cNvSpPr txBox="1"/>
          <p:nvPr/>
        </p:nvSpPr>
        <p:spPr>
          <a:xfrm>
            <a:off x="827351" y="1312079"/>
            <a:ext cx="4700994" cy="3385542"/>
          </a:xfrm>
          <a:prstGeom prst="rect">
            <a:avLst/>
          </a:prstGeom>
          <a:noFill/>
        </p:spPr>
        <p:txBody>
          <a:bodyPr wrap="square" rtlCol="0">
            <a:spAutoFit/>
          </a:bodyPr>
          <a:lstStyle/>
          <a:p>
            <a:r>
              <a:rPr lang="en-US" altLang="zh-CN" sz="2000" dirty="0">
                <a:solidFill>
                  <a:srgbClr val="FA0505"/>
                </a:solidFill>
                <a:latin typeface="Arial" panose="020B0604020202020204" pitchFamily="34" charset="0"/>
                <a:ea typeface="黑体" panose="02010609060101010101" pitchFamily="49" charset="-122"/>
                <a:cs typeface="Arial" panose="020B0604020202020204" pitchFamily="34" charset="0"/>
              </a:rPr>
              <a:t>ADC</a:t>
            </a:r>
            <a:r>
              <a:rPr lang="zh-CN" altLang="en-US" sz="2000" dirty="0">
                <a:solidFill>
                  <a:srgbClr val="FA0505"/>
                </a:solidFill>
                <a:latin typeface="Arial" panose="020B0604020202020204" pitchFamily="34" charset="0"/>
                <a:ea typeface="黑体" panose="02010609060101010101" pitchFamily="49" charset="-122"/>
                <a:cs typeface="Arial" panose="020B0604020202020204" pitchFamily="34" charset="0"/>
              </a:rPr>
              <a:t>：</a:t>
            </a:r>
            <a:endParaRPr lang="en-US" altLang="zh-CN" sz="2000" dirty="0">
              <a:solidFill>
                <a:srgbClr val="FA0505"/>
              </a:solidFill>
              <a:latin typeface="Arial" panose="020B0604020202020204" pitchFamily="34" charset="0"/>
              <a:ea typeface="黑体" panose="02010609060101010101" pitchFamily="49" charset="-122"/>
              <a:cs typeface="Arial" panose="020B0604020202020204" pitchFamily="34" charset="0"/>
            </a:endParaRPr>
          </a:p>
          <a:p>
            <a:r>
              <a:rPr lang="en-US" sz="1400" dirty="0">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rPr>
              <a:t>Analog-to-Digital Converter</a:t>
            </a:r>
            <a:r>
              <a:rPr lang="zh-CN" altLang="en-US" sz="1400" dirty="0">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rPr>
              <a:t>，模拟至数字信号转换器</a:t>
            </a:r>
            <a:endParaRPr lang="en-US" altLang="zh-CN" sz="1400" dirty="0">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endParaRPr>
          </a:p>
          <a:p>
            <a:endParaRPr lang="en-US" sz="1400" dirty="0">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endParaRPr>
          </a:p>
          <a:p>
            <a:r>
              <a:rPr lang="zh-CN" altLang="en-US" sz="2000" dirty="0">
                <a:solidFill>
                  <a:srgbClr val="FA0505"/>
                </a:solidFill>
                <a:latin typeface="Arial" panose="020B0604020202020204" pitchFamily="34" charset="0"/>
                <a:ea typeface="黑体" panose="02010609060101010101" pitchFamily="49" charset="-122"/>
                <a:cs typeface="Arial" panose="020B0604020202020204" pitchFamily="34" charset="0"/>
              </a:rPr>
              <a:t>作用：</a:t>
            </a:r>
            <a:endParaRPr lang="en-US" altLang="zh-CN" sz="2000" dirty="0">
              <a:solidFill>
                <a:srgbClr val="FA0505"/>
              </a:solidFill>
              <a:latin typeface="Arial" panose="020B0604020202020204" pitchFamily="34" charset="0"/>
              <a:ea typeface="黑体" panose="02010609060101010101" pitchFamily="49" charset="-122"/>
              <a:cs typeface="Arial" panose="020B0604020202020204" pitchFamily="34" charset="0"/>
            </a:endParaRPr>
          </a:p>
          <a:p>
            <a:r>
              <a:rPr lang="zh-CN" altLang="en-US" sz="1400" dirty="0">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rPr>
              <a:t>将物理世界中计算机无法直接识别的模拟信号，转换为能够识别的二进制数字信号。</a:t>
            </a:r>
            <a:endParaRPr lang="en-US" altLang="zh-CN" sz="1400" dirty="0">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endParaRPr>
          </a:p>
          <a:p>
            <a:endParaRPr lang="en-US" sz="1400" dirty="0">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endParaRPr>
          </a:p>
          <a:p>
            <a:r>
              <a:rPr lang="en-US" altLang="zh-CN" sz="2000" dirty="0">
                <a:solidFill>
                  <a:srgbClr val="FA0505"/>
                </a:solidFill>
                <a:latin typeface="Arial" panose="020B0604020202020204" pitchFamily="34" charset="0"/>
                <a:ea typeface="黑体" panose="02010609060101010101" pitchFamily="49" charset="-122"/>
                <a:cs typeface="Arial" panose="020B0604020202020204" pitchFamily="34" charset="0"/>
              </a:rPr>
              <a:t>AD</a:t>
            </a:r>
            <a:r>
              <a:rPr lang="zh-CN" altLang="en-US" sz="2000" dirty="0">
                <a:solidFill>
                  <a:srgbClr val="FA0505"/>
                </a:solidFill>
                <a:latin typeface="Arial" panose="020B0604020202020204" pitchFamily="34" charset="0"/>
                <a:ea typeface="黑体" panose="02010609060101010101" pitchFamily="49" charset="-122"/>
                <a:cs typeface="Arial" panose="020B0604020202020204" pitchFamily="34" charset="0"/>
              </a:rPr>
              <a:t>采样：</a:t>
            </a:r>
            <a:endParaRPr lang="en-US" altLang="zh-CN" sz="2000" dirty="0">
              <a:solidFill>
                <a:srgbClr val="FA0505"/>
              </a:solidFill>
              <a:latin typeface="Arial" panose="020B0604020202020204" pitchFamily="34" charset="0"/>
              <a:ea typeface="黑体" panose="02010609060101010101" pitchFamily="49" charset="-122"/>
              <a:cs typeface="Arial" panose="020B0604020202020204" pitchFamily="34" charset="0"/>
            </a:endParaRPr>
          </a:p>
          <a:p>
            <a:r>
              <a:rPr lang="zh-CN" altLang="en-US" sz="1400" dirty="0">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rPr>
              <a:t>读取模拟信号并转换为数字信号的过程，叫做</a:t>
            </a:r>
            <a:r>
              <a:rPr lang="en-US" altLang="zh-CN" sz="1400" dirty="0">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rPr>
              <a:t>AD</a:t>
            </a:r>
            <a:r>
              <a:rPr lang="zh-CN" altLang="en-US" sz="1400" dirty="0">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rPr>
              <a:t>采样。多次</a:t>
            </a:r>
            <a:r>
              <a:rPr lang="en-US" altLang="zh-CN" sz="1400" dirty="0">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rPr>
              <a:t>AD</a:t>
            </a:r>
            <a:r>
              <a:rPr lang="zh-CN" altLang="en-US" sz="1400" dirty="0">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rPr>
              <a:t>采样是有时间间隔的，因此得到的是</a:t>
            </a:r>
            <a:r>
              <a:rPr lang="zh-CN" altLang="en-US" sz="1400" b="1" dirty="0">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rPr>
              <a:t>离散数字信号</a:t>
            </a:r>
            <a:r>
              <a:rPr lang="zh-CN" altLang="en-US" sz="1400" dirty="0">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rPr>
              <a:t>。</a:t>
            </a:r>
            <a:endParaRPr lang="en-US" altLang="zh-CN" sz="1400" dirty="0">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endParaRPr>
          </a:p>
          <a:p>
            <a:endParaRPr lang="en-US" altLang="zh-CN" sz="1400" dirty="0">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endParaRPr>
          </a:p>
          <a:p>
            <a:r>
              <a:rPr lang="zh-CN" altLang="en-US" sz="1400" dirty="0">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rPr>
              <a:t>关键参数：采样率、采样精度、采样点数</a:t>
            </a:r>
            <a:endParaRPr lang="en-US" altLang="zh-CN" sz="1400" dirty="0">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endParaRPr>
          </a:p>
          <a:p>
            <a:endParaRPr lang="en-US" altLang="zh-CN" sz="1400" dirty="0">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endParaRPr>
          </a:p>
          <a:p>
            <a:endParaRPr lang="zh-CN" altLang="en-US" sz="1400" dirty="0">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endParaRPr>
          </a:p>
        </p:txBody>
      </p:sp>
      <p:pic>
        <p:nvPicPr>
          <p:cNvPr id="3" name="图片 2">
            <a:extLst>
              <a:ext uri="{FF2B5EF4-FFF2-40B4-BE49-F238E27FC236}">
                <a16:creationId xmlns:a16="http://schemas.microsoft.com/office/drawing/2014/main" id="{B43AFECD-F1CA-6C23-72AB-BCDF5FB3CCE1}"/>
              </a:ext>
            </a:extLst>
          </p:cNvPr>
          <p:cNvPicPr>
            <a:picLocks noChangeAspect="1"/>
          </p:cNvPicPr>
          <p:nvPr/>
        </p:nvPicPr>
        <p:blipFill>
          <a:blip r:embed="rId2"/>
          <a:stretch>
            <a:fillRect/>
          </a:stretch>
        </p:blipFill>
        <p:spPr>
          <a:xfrm>
            <a:off x="5702801" y="1655930"/>
            <a:ext cx="5795903" cy="3546139"/>
          </a:xfrm>
          <a:prstGeom prst="rect">
            <a:avLst/>
          </a:prstGeom>
        </p:spPr>
      </p:pic>
    </p:spTree>
    <p:extLst>
      <p:ext uri="{BB962C8B-B14F-4D97-AF65-F5344CB8AC3E}">
        <p14:creationId xmlns:p14="http://schemas.microsoft.com/office/powerpoint/2010/main" val="41342645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1">
            <a:extLst>
              <a:ext uri="{FF2B5EF4-FFF2-40B4-BE49-F238E27FC236}">
                <a16:creationId xmlns:a16="http://schemas.microsoft.com/office/drawing/2014/main" id="{2A4EF9C5-E4E0-4BFE-80D8-399C862427E6}"/>
              </a:ext>
            </a:extLst>
          </p:cNvPr>
          <p:cNvSpPr>
            <a:spLocks noGrp="1"/>
          </p:cNvSpPr>
          <p:nvPr>
            <p:ph type="title"/>
          </p:nvPr>
        </p:nvSpPr>
        <p:spPr>
          <a:xfrm>
            <a:off x="436056" y="500836"/>
            <a:ext cx="11062648" cy="447842"/>
          </a:xfrm>
        </p:spPr>
        <p:txBody>
          <a:bodyPr>
            <a:normAutofit fontScale="90000"/>
          </a:bodyPr>
          <a:lstStyle/>
          <a:p>
            <a:r>
              <a:rPr lang="zh-CN" altLang="en-US" sz="3100" dirty="0">
                <a:solidFill>
                  <a:schemeClr val="tx1">
                    <a:lumMod val="75000"/>
                    <a:lumOff val="25000"/>
                  </a:schemeClr>
                </a:solidFill>
                <a:latin typeface="Arial" panose="020B0604020202020204" pitchFamily="34" charset="0"/>
                <a:ea typeface="黑体" panose="02010609060101010101" pitchFamily="49" charset="-122"/>
                <a:cs typeface="Arial" panose="020B0604020202020204" pitchFamily="34" charset="0"/>
              </a:rPr>
              <a:t>逐次逼近式</a:t>
            </a:r>
            <a:r>
              <a:rPr lang="en-US" altLang="zh-CN" sz="3100" dirty="0">
                <a:solidFill>
                  <a:schemeClr val="tx1">
                    <a:lumMod val="75000"/>
                    <a:lumOff val="25000"/>
                  </a:schemeClr>
                </a:solidFill>
                <a:latin typeface="Arial" panose="020B0604020202020204" pitchFamily="34" charset="0"/>
                <a:ea typeface="黑体" panose="02010609060101010101" pitchFamily="49" charset="-122"/>
                <a:cs typeface="Arial" panose="020B0604020202020204" pitchFamily="34" charset="0"/>
              </a:rPr>
              <a:t>ADC</a:t>
            </a:r>
            <a:r>
              <a:rPr lang="zh-CN" altLang="en-US" sz="3100" dirty="0">
                <a:solidFill>
                  <a:schemeClr val="tx1">
                    <a:lumMod val="75000"/>
                    <a:lumOff val="25000"/>
                  </a:schemeClr>
                </a:solidFill>
                <a:latin typeface="Arial" panose="020B0604020202020204" pitchFamily="34" charset="0"/>
                <a:ea typeface="黑体" panose="02010609060101010101" pitchFamily="49" charset="-122"/>
                <a:cs typeface="Arial" panose="020B0604020202020204" pitchFamily="34" charset="0"/>
              </a:rPr>
              <a:t>采样原理</a:t>
            </a:r>
            <a:endParaRPr lang="en-GB" sz="2700" dirty="0">
              <a:solidFill>
                <a:schemeClr val="tx1">
                  <a:lumMod val="75000"/>
                  <a:lumOff val="25000"/>
                </a:schemeClr>
              </a:solidFill>
              <a:latin typeface="Arial" panose="020B0604020202020204" pitchFamily="34" charset="0"/>
              <a:cs typeface="Arial" panose="020B0604020202020204" pitchFamily="34" charset="0"/>
            </a:endParaRPr>
          </a:p>
        </p:txBody>
      </p:sp>
      <p:pic>
        <p:nvPicPr>
          <p:cNvPr id="5" name="wKh2Cl8jUI6AMsufAArmAm2-cHU810">
            <a:hlinkClick r:id="" action="ppaction://media"/>
            <a:extLst>
              <a:ext uri="{FF2B5EF4-FFF2-40B4-BE49-F238E27FC236}">
                <a16:creationId xmlns:a16="http://schemas.microsoft.com/office/drawing/2014/main" id="{9B8B6438-5ACB-53D2-DAF3-C48D70F0CBE7}"/>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574354" y="1074696"/>
            <a:ext cx="7043291" cy="5282468"/>
          </a:xfrm>
          <a:prstGeom prst="rect">
            <a:avLst/>
          </a:prstGeom>
        </p:spPr>
      </p:pic>
    </p:spTree>
    <p:extLst>
      <p:ext uri="{BB962C8B-B14F-4D97-AF65-F5344CB8AC3E}">
        <p14:creationId xmlns:p14="http://schemas.microsoft.com/office/powerpoint/2010/main" val="2525854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283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A00981-DBF5-5F07-4059-8CA61E38A80E}"/>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678F26D5-1B01-A70E-3661-0511DD20A080}"/>
              </a:ext>
            </a:extLst>
          </p:cNvPr>
          <p:cNvSpPr>
            <a:spLocks noGrp="1"/>
          </p:cNvSpPr>
          <p:nvPr>
            <p:ph idx="1"/>
          </p:nvPr>
        </p:nvSpPr>
        <p:spPr/>
        <p:txBody>
          <a:bodyPr/>
          <a:lstStyle/>
          <a:p>
            <a:endParaRPr lang="zh-CN" altLang="en-US"/>
          </a:p>
        </p:txBody>
      </p:sp>
    </p:spTree>
    <p:extLst>
      <p:ext uri="{BB962C8B-B14F-4D97-AF65-F5344CB8AC3E}">
        <p14:creationId xmlns:p14="http://schemas.microsoft.com/office/powerpoint/2010/main" val="18878864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1">
            <a:extLst>
              <a:ext uri="{FF2B5EF4-FFF2-40B4-BE49-F238E27FC236}">
                <a16:creationId xmlns:a16="http://schemas.microsoft.com/office/drawing/2014/main" id="{2A4EF9C5-E4E0-4BFE-80D8-399C862427E6}"/>
              </a:ext>
            </a:extLst>
          </p:cNvPr>
          <p:cNvSpPr>
            <a:spLocks noGrp="1"/>
          </p:cNvSpPr>
          <p:nvPr>
            <p:ph type="title"/>
          </p:nvPr>
        </p:nvSpPr>
        <p:spPr>
          <a:xfrm>
            <a:off x="436056" y="500836"/>
            <a:ext cx="11062648" cy="447842"/>
          </a:xfrm>
        </p:spPr>
        <p:txBody>
          <a:bodyPr>
            <a:normAutofit fontScale="90000"/>
          </a:bodyPr>
          <a:lstStyle/>
          <a:p>
            <a:r>
              <a:rPr lang="en-US" altLang="zh-CN" sz="3100" dirty="0">
                <a:solidFill>
                  <a:schemeClr val="tx1">
                    <a:lumMod val="75000"/>
                    <a:lumOff val="25000"/>
                  </a:schemeClr>
                </a:solidFill>
                <a:latin typeface="Arial" panose="020B0604020202020204" pitchFamily="34" charset="0"/>
                <a:ea typeface="黑体" panose="02010609060101010101" pitchFamily="49" charset="-122"/>
                <a:cs typeface="Arial" panose="020B0604020202020204" pitchFamily="34" charset="0"/>
              </a:rPr>
              <a:t>ADC</a:t>
            </a:r>
            <a:r>
              <a:rPr lang="zh-CN" altLang="en-US" sz="3100" dirty="0">
                <a:solidFill>
                  <a:schemeClr val="tx1">
                    <a:lumMod val="75000"/>
                    <a:lumOff val="25000"/>
                  </a:schemeClr>
                </a:solidFill>
                <a:latin typeface="Arial" panose="020B0604020202020204" pitchFamily="34" charset="0"/>
                <a:ea typeface="黑体" panose="02010609060101010101" pitchFamily="49" charset="-122"/>
                <a:cs typeface="Arial" panose="020B0604020202020204" pitchFamily="34" charset="0"/>
              </a:rPr>
              <a:t>采样参数</a:t>
            </a:r>
            <a:endParaRPr lang="en-GB" sz="2700"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4" name="文本框 3">
            <a:extLst>
              <a:ext uri="{FF2B5EF4-FFF2-40B4-BE49-F238E27FC236}">
                <a16:creationId xmlns:a16="http://schemas.microsoft.com/office/drawing/2014/main" id="{E0568A67-89BF-2E51-C26B-37EF916C8F8D}"/>
              </a:ext>
            </a:extLst>
          </p:cNvPr>
          <p:cNvSpPr txBox="1"/>
          <p:nvPr/>
        </p:nvSpPr>
        <p:spPr>
          <a:xfrm>
            <a:off x="827351" y="1312079"/>
            <a:ext cx="3945985" cy="4031873"/>
          </a:xfrm>
          <a:prstGeom prst="rect">
            <a:avLst/>
          </a:prstGeom>
          <a:noFill/>
        </p:spPr>
        <p:txBody>
          <a:bodyPr wrap="square" rtlCol="0">
            <a:spAutoFit/>
          </a:bodyPr>
          <a:lstStyle/>
          <a:p>
            <a:r>
              <a:rPr lang="zh-CN" altLang="en-US" sz="2000" dirty="0">
                <a:solidFill>
                  <a:srgbClr val="FA0505"/>
                </a:solidFill>
                <a:latin typeface="Arial" panose="020B0604020202020204" pitchFamily="34" charset="0"/>
                <a:ea typeface="黑体" panose="02010609060101010101" pitchFamily="49" charset="-122"/>
                <a:cs typeface="Arial" panose="020B0604020202020204" pitchFamily="34" charset="0"/>
              </a:rPr>
              <a:t>采样点数：</a:t>
            </a:r>
            <a:endParaRPr lang="en-US" altLang="zh-CN" sz="2000" dirty="0">
              <a:solidFill>
                <a:srgbClr val="FA0505"/>
              </a:solidFill>
              <a:latin typeface="Arial" panose="020B0604020202020204" pitchFamily="34" charset="0"/>
              <a:ea typeface="黑体" panose="02010609060101010101" pitchFamily="49" charset="-122"/>
              <a:cs typeface="Arial" panose="020B0604020202020204" pitchFamily="34" charset="0"/>
            </a:endParaRPr>
          </a:p>
          <a:p>
            <a:r>
              <a:rPr lang="zh-CN" altLang="en-US" sz="1400" dirty="0">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rPr>
              <a:t>对模拟信号采集的样本数量</a:t>
            </a:r>
            <a:endParaRPr lang="en-US" altLang="zh-CN" sz="1400" dirty="0">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endParaRPr>
          </a:p>
          <a:p>
            <a:endParaRPr lang="en-US" sz="1400" dirty="0">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endParaRPr>
          </a:p>
          <a:p>
            <a:r>
              <a:rPr lang="zh-CN" altLang="en-US" sz="2000" dirty="0">
                <a:solidFill>
                  <a:srgbClr val="FA0505"/>
                </a:solidFill>
                <a:latin typeface="Arial" panose="020B0604020202020204" pitchFamily="34" charset="0"/>
                <a:ea typeface="黑体" panose="02010609060101010101" pitchFamily="49" charset="-122"/>
                <a:cs typeface="Arial" panose="020B0604020202020204" pitchFamily="34" charset="0"/>
              </a:rPr>
              <a:t>采样率：</a:t>
            </a:r>
            <a:endParaRPr lang="en-US" altLang="zh-CN" sz="2000" dirty="0">
              <a:solidFill>
                <a:srgbClr val="FA0505"/>
              </a:solidFill>
              <a:latin typeface="Arial" panose="020B0604020202020204" pitchFamily="34" charset="0"/>
              <a:ea typeface="黑体" panose="02010609060101010101" pitchFamily="49" charset="-122"/>
              <a:cs typeface="Arial" panose="020B0604020202020204" pitchFamily="34" charset="0"/>
            </a:endParaRPr>
          </a:p>
          <a:p>
            <a:r>
              <a:rPr lang="zh-CN" altLang="en-US" sz="1400" dirty="0">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rPr>
              <a:t>每秒钟的采样点数，单位为</a:t>
            </a:r>
            <a:r>
              <a:rPr lang="en-US" altLang="zh-CN" sz="1400" dirty="0" err="1">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rPr>
              <a:t>sps</a:t>
            </a:r>
            <a:r>
              <a:rPr lang="zh-CN" altLang="en-US" sz="1400" dirty="0">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rPr>
              <a:t>（采样点</a:t>
            </a:r>
            <a:r>
              <a:rPr lang="en-US" altLang="zh-CN" sz="1400" dirty="0">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rPr>
              <a:t>/</a:t>
            </a:r>
            <a:r>
              <a:rPr lang="zh-CN" altLang="en-US" sz="1400" dirty="0">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rPr>
              <a:t>秒）。</a:t>
            </a:r>
            <a:endParaRPr lang="en-US" altLang="zh-CN" sz="1400" dirty="0">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endParaRPr>
          </a:p>
          <a:p>
            <a:endParaRPr lang="en-US" altLang="zh-CN" sz="1400" dirty="0">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endParaRPr>
          </a:p>
          <a:p>
            <a:r>
              <a:rPr lang="zh-CN" altLang="en-US" sz="1400" dirty="0">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rPr>
              <a:t>采样率越高，得到的离散数字信号对真实模拟信号波形的还原度越高。</a:t>
            </a:r>
            <a:endParaRPr lang="en-US" sz="1400" dirty="0">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endParaRPr>
          </a:p>
          <a:p>
            <a:endParaRPr lang="en-US" sz="1400" dirty="0">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endParaRPr>
          </a:p>
          <a:p>
            <a:r>
              <a:rPr lang="zh-CN" altLang="en-US" sz="2000" dirty="0">
                <a:solidFill>
                  <a:srgbClr val="FA0505"/>
                </a:solidFill>
                <a:latin typeface="Arial" panose="020B0604020202020204" pitchFamily="34" charset="0"/>
                <a:ea typeface="黑体" panose="02010609060101010101" pitchFamily="49" charset="-122"/>
                <a:cs typeface="Arial" panose="020B0604020202020204" pitchFamily="34" charset="0"/>
              </a:rPr>
              <a:t>采样精度：</a:t>
            </a:r>
            <a:endParaRPr lang="en-US" altLang="zh-CN" sz="2000" dirty="0">
              <a:solidFill>
                <a:srgbClr val="FA0505"/>
              </a:solidFill>
              <a:latin typeface="Arial" panose="020B0604020202020204" pitchFamily="34" charset="0"/>
              <a:ea typeface="黑体" panose="02010609060101010101" pitchFamily="49" charset="-122"/>
              <a:cs typeface="Arial" panose="020B0604020202020204" pitchFamily="34" charset="0"/>
            </a:endParaRPr>
          </a:p>
          <a:p>
            <a:r>
              <a:rPr lang="zh-CN" altLang="en-US" sz="1400" dirty="0">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rPr>
              <a:t>用采样得到的数字信号的位数表示采样精度，上述视频中的采样精度为</a:t>
            </a:r>
            <a:r>
              <a:rPr lang="en-US" altLang="zh-CN" sz="1400" dirty="0">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rPr>
              <a:t>8</a:t>
            </a:r>
            <a:r>
              <a:rPr lang="zh-CN" altLang="en-US" sz="1400" dirty="0">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rPr>
              <a:t>，一般叫作</a:t>
            </a:r>
            <a:r>
              <a:rPr lang="en-US" altLang="zh-CN" sz="1400" dirty="0">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rPr>
              <a:t>8</a:t>
            </a:r>
            <a:r>
              <a:rPr lang="zh-CN" altLang="en-US" sz="1400" dirty="0">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rPr>
              <a:t>位</a:t>
            </a:r>
            <a:r>
              <a:rPr lang="en-US" altLang="zh-CN" sz="1400" dirty="0">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rPr>
              <a:t>ADC</a:t>
            </a:r>
            <a:r>
              <a:rPr lang="zh-CN" altLang="en-US" sz="1400" dirty="0">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rPr>
              <a:t>；常见的有</a:t>
            </a:r>
            <a:r>
              <a:rPr lang="en-US" altLang="zh-CN" sz="1400" dirty="0">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rPr>
              <a:t>8</a:t>
            </a:r>
            <a:r>
              <a:rPr lang="zh-CN" altLang="en-US" sz="1400" dirty="0">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rPr>
              <a:t>位、</a:t>
            </a:r>
            <a:r>
              <a:rPr lang="en-US" altLang="zh-CN" sz="1400" dirty="0">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rPr>
              <a:t>10</a:t>
            </a:r>
            <a:r>
              <a:rPr lang="zh-CN" altLang="en-US" sz="1400" dirty="0">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rPr>
              <a:t>位、</a:t>
            </a:r>
            <a:r>
              <a:rPr lang="en-US" altLang="zh-CN" sz="1400" dirty="0">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rPr>
              <a:t>12</a:t>
            </a:r>
            <a:r>
              <a:rPr lang="zh-CN" altLang="en-US" sz="1400" dirty="0">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rPr>
              <a:t>位、</a:t>
            </a:r>
            <a:r>
              <a:rPr lang="en-US" altLang="zh-CN" sz="1400" dirty="0">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rPr>
              <a:t>16</a:t>
            </a:r>
            <a:r>
              <a:rPr lang="zh-CN" altLang="en-US" sz="1400" dirty="0">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rPr>
              <a:t>位、</a:t>
            </a:r>
            <a:r>
              <a:rPr lang="en-US" altLang="zh-CN" sz="1400" dirty="0">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rPr>
              <a:t>24</a:t>
            </a:r>
            <a:r>
              <a:rPr lang="zh-CN" altLang="en-US" sz="1400" dirty="0">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rPr>
              <a:t>位等</a:t>
            </a:r>
            <a:r>
              <a:rPr lang="en-US" altLang="zh-CN" sz="1400" dirty="0">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rPr>
              <a:t>ADC</a:t>
            </a:r>
            <a:r>
              <a:rPr lang="zh-CN" altLang="en-US" sz="1400" dirty="0">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rPr>
              <a:t>。</a:t>
            </a:r>
            <a:endParaRPr lang="en-US" altLang="zh-CN" sz="1400" dirty="0">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endParaRPr>
          </a:p>
          <a:p>
            <a:endParaRPr lang="en-US" altLang="zh-CN" sz="1400" dirty="0">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endParaRPr>
          </a:p>
          <a:p>
            <a:r>
              <a:rPr lang="zh-CN" altLang="en-US" sz="1400" dirty="0">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rPr>
              <a:t>采样精度越高，每个离散的采样后数值就越接近真实模拟信号在当时采样时刻的数值。</a:t>
            </a:r>
            <a:endParaRPr lang="en-US" altLang="zh-CN" sz="1400" dirty="0">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endParaRPr>
          </a:p>
          <a:p>
            <a:endParaRPr lang="en-US" altLang="zh-CN" sz="1400" dirty="0">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endParaRPr>
          </a:p>
        </p:txBody>
      </p:sp>
      <p:pic>
        <p:nvPicPr>
          <p:cNvPr id="3" name="图片 2">
            <a:extLst>
              <a:ext uri="{FF2B5EF4-FFF2-40B4-BE49-F238E27FC236}">
                <a16:creationId xmlns:a16="http://schemas.microsoft.com/office/drawing/2014/main" id="{69F73D8C-0841-EF2E-AA4D-1E021D6E507D}"/>
              </a:ext>
            </a:extLst>
          </p:cNvPr>
          <p:cNvPicPr>
            <a:picLocks noChangeAspect="1"/>
          </p:cNvPicPr>
          <p:nvPr/>
        </p:nvPicPr>
        <p:blipFill rotWithShape="1">
          <a:blip r:embed="rId2"/>
          <a:srcRect t="10747" b="6011"/>
          <a:stretch/>
        </p:blipFill>
        <p:spPr>
          <a:xfrm>
            <a:off x="5228947" y="1312079"/>
            <a:ext cx="6339888" cy="1853341"/>
          </a:xfrm>
          <a:prstGeom prst="rect">
            <a:avLst/>
          </a:prstGeom>
        </p:spPr>
      </p:pic>
      <p:pic>
        <p:nvPicPr>
          <p:cNvPr id="8" name="图片 7" descr="图表, 折线图&#10;&#10;描述已自动生成">
            <a:extLst>
              <a:ext uri="{FF2B5EF4-FFF2-40B4-BE49-F238E27FC236}">
                <a16:creationId xmlns:a16="http://schemas.microsoft.com/office/drawing/2014/main" id="{2FDBB6F6-B188-A8B6-077E-1393CFC7061E}"/>
              </a:ext>
            </a:extLst>
          </p:cNvPr>
          <p:cNvPicPr>
            <a:picLocks noChangeAspect="1"/>
          </p:cNvPicPr>
          <p:nvPr/>
        </p:nvPicPr>
        <p:blipFill rotWithShape="1">
          <a:blip r:embed="rId3"/>
          <a:srcRect l="53010" t="6485" b="40549"/>
          <a:stretch/>
        </p:blipFill>
        <p:spPr>
          <a:xfrm>
            <a:off x="5769648" y="3528821"/>
            <a:ext cx="5729056" cy="2325949"/>
          </a:xfrm>
          <a:prstGeom prst="rect">
            <a:avLst/>
          </a:prstGeom>
        </p:spPr>
      </p:pic>
    </p:spTree>
    <p:extLst>
      <p:ext uri="{BB962C8B-B14F-4D97-AF65-F5344CB8AC3E}">
        <p14:creationId xmlns:p14="http://schemas.microsoft.com/office/powerpoint/2010/main" val="1492357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11" end="11"/>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0.xml><?xml version="1.0" encoding="utf-8"?>
<p:tagLst xmlns:a="http://schemas.openxmlformats.org/drawingml/2006/main" xmlns:r="http://schemas.openxmlformats.org/officeDocument/2006/relationships" xmlns:p="http://schemas.openxmlformats.org/presentationml/2006/main">
  <p:tag name="KSO_WM_UNIT_ISCONTENTSTITLE" val="0"/>
  <p:tag name="KSO_WM_UNIT_NOCLEAR" val="0"/>
  <p:tag name="KSO_WM_UNIT_VALUE" val="24"/>
  <p:tag name="KSO_WM_UNIT_HIGHLIGHT" val="0"/>
  <p:tag name="KSO_WM_UNIT_COMPATIBLE" val="0"/>
  <p:tag name="KSO_WM_UNIT_DIAGRAM_ISNUMVISUAL" val="0"/>
  <p:tag name="KSO_WM_UNIT_DIAGRAM_ISREFERUNIT" val="0"/>
  <p:tag name="KSO_WM_UNIT_TYPE" val="b"/>
  <p:tag name="KSO_WM_UNIT_INDEX" val="1"/>
  <p:tag name="KSO_WM_UNIT_ID" val="custom20204283_7*b*1"/>
  <p:tag name="KSO_WM_TEMPLATE_CATEGORY" val="custom"/>
  <p:tag name="KSO_WM_TEMPLATE_INDEX" val="20204283"/>
  <p:tag name="KSO_WM_UNIT_LAYERLEVEL" val="1"/>
  <p:tag name="KSO_WM_TAG_VERSION" val="1.0"/>
  <p:tag name="KSO_WM_BEAUTIFY_FLAG" val="#wm#"/>
  <p:tag name="KSO_WM_UNIT_PRESET_TEXT" val="单击此处添加副标题"/>
</p:tagLst>
</file>

<file path=ppt/tags/tag11.xml><?xml version="1.0" encoding="utf-8"?>
<p:tagLst xmlns:a="http://schemas.openxmlformats.org/drawingml/2006/main" xmlns:r="http://schemas.openxmlformats.org/officeDocument/2006/relationships" xmlns:p="http://schemas.openxmlformats.org/presentationml/2006/main">
  <p:tag name="KSO_WM_SLIDE_ID" val="custom20204283_7"/>
  <p:tag name="KSO_WM_TEMPLATE_SUBCATEGORY" val="0"/>
  <p:tag name="KSO_WM_TEMPLATE_MASTER_TYPE" val="1"/>
  <p:tag name="KSO_WM_TEMPLATE_COLOR_TYPE" val="1"/>
  <p:tag name="KSO_WM_SLIDE_TYPE" val="sectionTitle"/>
  <p:tag name="KSO_WM_SLIDE_SUBTYPE" val="pureTxt"/>
  <p:tag name="KSO_WM_SLIDE_ITEM_CNT" val="0"/>
  <p:tag name="KSO_WM_SLIDE_INDEX" val="7"/>
  <p:tag name="KSO_WM_TAG_VERSION" val="1.0"/>
  <p:tag name="KSO_WM_BEAUTIFY_FLAG" val="#wm#"/>
  <p:tag name="KSO_WM_TEMPLATE_CATEGORY" val="custom"/>
  <p:tag name="KSO_WM_TEMPLATE_INDEX" val="20204283"/>
  <p:tag name="KSO_WM_SLIDE_LAYOUT" val="a_b_e"/>
  <p:tag name="KSO_WM_SLIDE_LAYOUT_CNT" val="1_1_1"/>
</p:tagLst>
</file>

<file path=ppt/tags/tag12.xml><?xml version="1.0" encoding="utf-8"?>
<p:tagLst xmlns:a="http://schemas.openxmlformats.org/drawingml/2006/main" xmlns:r="http://schemas.openxmlformats.org/officeDocument/2006/relationships" xmlns:p="http://schemas.openxmlformats.org/presentationml/2006/main">
  <p:tag name="KSO_WM_UNIT_NOCLEAR" val="0"/>
  <p:tag name="KSO_WM_UNIT_VALUE" val="1"/>
  <p:tag name="KSO_WM_UNIT_HIGHLIGHT" val="0"/>
  <p:tag name="KSO_WM_UNIT_COMPATIBLE" val="1"/>
  <p:tag name="KSO_WM_UNIT_DIAGRAM_ISNUMVISUAL" val="0"/>
  <p:tag name="KSO_WM_UNIT_DIAGRAM_ISREFERUNIT" val="0"/>
  <p:tag name="KSO_WM_UNIT_TYPE" val="e"/>
  <p:tag name="KSO_WM_UNIT_INDEX" val="1"/>
  <p:tag name="KSO_WM_UNIT_ID" val="custom20204283_7*e*1"/>
  <p:tag name="KSO_WM_TEMPLATE_CATEGORY" val="custom"/>
  <p:tag name="KSO_WM_TEMPLATE_INDEX" val="20204283"/>
  <p:tag name="KSO_WM_UNIT_LAYERLEVEL" val="1"/>
  <p:tag name="KSO_WM_TAG_VERSION" val="1.0"/>
  <p:tag name="KSO_WM_BEAUTIFY_FLAG" val="#wm#"/>
  <p:tag name="KSO_WM_UNIT_PRESET_TEXT" val="01"/>
</p:tagLst>
</file>

<file path=ppt/tags/tag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custom20204283_7*i*1"/>
  <p:tag name="KSO_WM_TEMPLATE_CATEGORY" val="custom"/>
  <p:tag name="KSO_WM_TEMPLATE_INDEX" val="20204283"/>
  <p:tag name="KSO_WM_UNIT_LAYERLEVEL" val="1"/>
  <p:tag name="KSO_WM_TAG_VERSION" val="1.0"/>
  <p:tag name="KSO_WM_BEAUTIFY_FLAG" val="#wm#"/>
</p:tagLst>
</file>

<file path=ppt/tags/tag14.xml><?xml version="1.0" encoding="utf-8"?>
<p:tagLst xmlns:a="http://schemas.openxmlformats.org/drawingml/2006/main" xmlns:r="http://schemas.openxmlformats.org/officeDocument/2006/relationships" xmlns:p="http://schemas.openxmlformats.org/presentationml/2006/main">
  <p:tag name="KSO_WM_UNIT_ISCONTENTSTITLE" val="0"/>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custom20204283_7*a*1"/>
  <p:tag name="KSO_WM_TEMPLATE_CATEGORY" val="custom"/>
  <p:tag name="KSO_WM_TEMPLATE_INDEX" val="20204283"/>
  <p:tag name="KSO_WM_UNIT_LAYERLEVEL" val="1"/>
  <p:tag name="KSO_WM_TAG_VERSION" val="1.0"/>
  <p:tag name="KSO_WM_BEAUTIFY_FLAG" val="#wm#"/>
  <p:tag name="KSO_WM_UNIT_PRESET_TEXT" val="单击此处添加标题"/>
</p:tagLst>
</file>

<file path=ppt/tags/tag15.xml><?xml version="1.0" encoding="utf-8"?>
<p:tagLst xmlns:a="http://schemas.openxmlformats.org/drawingml/2006/main" xmlns:r="http://schemas.openxmlformats.org/officeDocument/2006/relationships" xmlns:p="http://schemas.openxmlformats.org/presentationml/2006/main">
  <p:tag name="KSO_WM_UNIT_ISCONTENTSTITLE" val="0"/>
  <p:tag name="KSO_WM_UNIT_NOCLEAR" val="0"/>
  <p:tag name="KSO_WM_UNIT_VALUE" val="24"/>
  <p:tag name="KSO_WM_UNIT_HIGHLIGHT" val="0"/>
  <p:tag name="KSO_WM_UNIT_COMPATIBLE" val="0"/>
  <p:tag name="KSO_WM_UNIT_DIAGRAM_ISNUMVISUAL" val="0"/>
  <p:tag name="KSO_WM_UNIT_DIAGRAM_ISREFERUNIT" val="0"/>
  <p:tag name="KSO_WM_UNIT_TYPE" val="b"/>
  <p:tag name="KSO_WM_UNIT_INDEX" val="1"/>
  <p:tag name="KSO_WM_UNIT_ID" val="custom20204283_7*b*1"/>
  <p:tag name="KSO_WM_TEMPLATE_CATEGORY" val="custom"/>
  <p:tag name="KSO_WM_TEMPLATE_INDEX" val="20204283"/>
  <p:tag name="KSO_WM_UNIT_LAYERLEVEL" val="1"/>
  <p:tag name="KSO_WM_TAG_VERSION" val="1.0"/>
  <p:tag name="KSO_WM_BEAUTIFY_FLAG" val="#wm#"/>
  <p:tag name="KSO_WM_UNIT_PRESET_TEXT" val="单击此处添加副标题"/>
</p:tagLst>
</file>

<file path=ppt/tags/tag16.xml><?xml version="1.0" encoding="utf-8"?>
<p:tagLst xmlns:a="http://schemas.openxmlformats.org/drawingml/2006/main" xmlns:r="http://schemas.openxmlformats.org/officeDocument/2006/relationships" xmlns:p="http://schemas.openxmlformats.org/presentationml/2006/main">
  <p:tag name="ISLIDE.DIAGRAM" val="#878041;"/>
</p:tagLst>
</file>

<file path=ppt/tags/tag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6.xml><?xml version="1.0" encoding="utf-8"?>
<p:tagLst xmlns:a="http://schemas.openxmlformats.org/drawingml/2006/main" xmlns:r="http://schemas.openxmlformats.org/officeDocument/2006/relationships" xmlns:p="http://schemas.openxmlformats.org/presentationml/2006/main">
  <p:tag name="KSO_WM_SLIDE_ID" val="custom20204283_7"/>
  <p:tag name="KSO_WM_TEMPLATE_SUBCATEGORY" val="0"/>
  <p:tag name="KSO_WM_TEMPLATE_MASTER_TYPE" val="1"/>
  <p:tag name="KSO_WM_TEMPLATE_COLOR_TYPE" val="1"/>
  <p:tag name="KSO_WM_SLIDE_TYPE" val="sectionTitle"/>
  <p:tag name="KSO_WM_SLIDE_SUBTYPE" val="pureTxt"/>
  <p:tag name="KSO_WM_SLIDE_ITEM_CNT" val="0"/>
  <p:tag name="KSO_WM_SLIDE_INDEX" val="7"/>
  <p:tag name="KSO_WM_TAG_VERSION" val="1.0"/>
  <p:tag name="KSO_WM_BEAUTIFY_FLAG" val="#wm#"/>
  <p:tag name="KSO_WM_TEMPLATE_CATEGORY" val="custom"/>
  <p:tag name="KSO_WM_TEMPLATE_INDEX" val="20204283"/>
  <p:tag name="KSO_WM_SLIDE_LAYOUT" val="a_b_e"/>
  <p:tag name="KSO_WM_SLIDE_LAYOUT_CNT" val="1_1_1"/>
</p:tagLst>
</file>

<file path=ppt/tags/tag7.xml><?xml version="1.0" encoding="utf-8"?>
<p:tagLst xmlns:a="http://schemas.openxmlformats.org/drawingml/2006/main" xmlns:r="http://schemas.openxmlformats.org/officeDocument/2006/relationships" xmlns:p="http://schemas.openxmlformats.org/presentationml/2006/main">
  <p:tag name="KSO_WM_UNIT_NOCLEAR" val="0"/>
  <p:tag name="KSO_WM_UNIT_VALUE" val="1"/>
  <p:tag name="KSO_WM_UNIT_HIGHLIGHT" val="0"/>
  <p:tag name="KSO_WM_UNIT_COMPATIBLE" val="1"/>
  <p:tag name="KSO_WM_UNIT_DIAGRAM_ISNUMVISUAL" val="0"/>
  <p:tag name="KSO_WM_UNIT_DIAGRAM_ISREFERUNIT" val="0"/>
  <p:tag name="KSO_WM_UNIT_TYPE" val="e"/>
  <p:tag name="KSO_WM_UNIT_INDEX" val="1"/>
  <p:tag name="KSO_WM_UNIT_ID" val="custom20204283_7*e*1"/>
  <p:tag name="KSO_WM_TEMPLATE_CATEGORY" val="custom"/>
  <p:tag name="KSO_WM_TEMPLATE_INDEX" val="20204283"/>
  <p:tag name="KSO_WM_UNIT_LAYERLEVEL" val="1"/>
  <p:tag name="KSO_WM_TAG_VERSION" val="1.0"/>
  <p:tag name="KSO_WM_BEAUTIFY_FLAG" val="#wm#"/>
  <p:tag name="KSO_WM_UNIT_PRESET_TEXT" val="01"/>
</p:tagLst>
</file>

<file path=ppt/tags/tag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custom20204283_7*i*1"/>
  <p:tag name="KSO_WM_TEMPLATE_CATEGORY" val="custom"/>
  <p:tag name="KSO_WM_TEMPLATE_INDEX" val="20204283"/>
  <p:tag name="KSO_WM_UNIT_LAYERLEVEL" val="1"/>
  <p:tag name="KSO_WM_TAG_VERSION" val="1.0"/>
  <p:tag name="KSO_WM_BEAUTIFY_FLAG" val="#wm#"/>
</p:tagLst>
</file>

<file path=ppt/tags/tag9.xml><?xml version="1.0" encoding="utf-8"?>
<p:tagLst xmlns:a="http://schemas.openxmlformats.org/drawingml/2006/main" xmlns:r="http://schemas.openxmlformats.org/officeDocument/2006/relationships" xmlns:p="http://schemas.openxmlformats.org/presentationml/2006/main">
  <p:tag name="KSO_WM_UNIT_ISCONTENTSTITLE" val="0"/>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custom20204283_7*a*1"/>
  <p:tag name="KSO_WM_TEMPLATE_CATEGORY" val="custom"/>
  <p:tag name="KSO_WM_TEMPLATE_INDEX" val="20204283"/>
  <p:tag name="KSO_WM_UNIT_LAYERLEVEL" val="1"/>
  <p:tag name="KSO_WM_TAG_VERSION" val="1.0"/>
  <p:tag name="KSO_WM_BEAUTIFY_FLAG" val="#wm#"/>
  <p:tag name="KSO_WM_UNIT_PRESET_TEXT" val="单击此处添加标题"/>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5568</TotalTime>
  <Words>832</Words>
  <Application>Microsoft Office PowerPoint</Application>
  <PresentationFormat>宽屏</PresentationFormat>
  <Paragraphs>101</Paragraphs>
  <Slides>17</Slides>
  <Notes>2</Notes>
  <HiddenSlides>0</HiddenSlides>
  <MMClips>1</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17</vt:i4>
      </vt:variant>
    </vt:vector>
  </HeadingPairs>
  <TitlesOfParts>
    <vt:vector size="25" baseType="lpstr">
      <vt:lpstr>等线</vt:lpstr>
      <vt:lpstr>黑体</vt:lpstr>
      <vt:lpstr>微软雅黑</vt:lpstr>
      <vt:lpstr>Arial</vt:lpstr>
      <vt:lpstr>Arial Black</vt:lpstr>
      <vt:lpstr>Calibri</vt:lpstr>
      <vt:lpstr>Calibri Light</vt:lpstr>
      <vt:lpstr>Office Theme</vt:lpstr>
      <vt:lpstr>PowerPoint 演示文稿</vt:lpstr>
      <vt:lpstr>学习目标</vt:lpstr>
      <vt:lpstr>PowerPoint 演示文稿</vt:lpstr>
      <vt:lpstr>AD采样原理</vt:lpstr>
      <vt:lpstr>模拟信号与数字信号</vt:lpstr>
      <vt:lpstr>ADC的概念</vt:lpstr>
      <vt:lpstr>逐次逼近式ADC采样原理</vt:lpstr>
      <vt:lpstr>PowerPoint 演示文稿</vt:lpstr>
      <vt:lpstr>ADC采样参数</vt:lpstr>
      <vt:lpstr>奈奎斯特采样定理</vt:lpstr>
      <vt:lpstr>ADC的应用</vt:lpstr>
      <vt:lpstr>PowerPoint 演示文稿</vt:lpstr>
      <vt:lpstr>ADC实验——光照强度采集</vt:lpstr>
      <vt:lpstr>ADC实验——光照强度采集</vt:lpstr>
      <vt:lpstr>课程总结</vt:lpstr>
      <vt:lpstr>课程答疑</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Richard Shipley</dc:creator>
  <cp:lastModifiedBy>Rivern Yuan(袁帅)</cp:lastModifiedBy>
  <cp:revision>368</cp:revision>
  <dcterms:created xsi:type="dcterms:W3CDTF">2021-02-08T10:25:27Z</dcterms:created>
  <dcterms:modified xsi:type="dcterms:W3CDTF">2022-08-11T07:33:04Z</dcterms:modified>
</cp:coreProperties>
</file>